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56" r:id="rId4"/>
  </p:sldMasterIdLst>
  <p:notesMasterIdLst>
    <p:notesMasterId r:id="rId8"/>
  </p:notesMasterIdLst>
  <p:handoutMasterIdLst>
    <p:handoutMasterId r:id="rId31"/>
  </p:handoutMasterIdLst>
  <p:sldIdLst>
    <p:sldId id="256" r:id="rId5"/>
    <p:sldId id="387" r:id="rId6"/>
    <p:sldId id="258" r:id="rId7"/>
    <p:sldId id="257" r:id="rId9"/>
    <p:sldId id="297" r:id="rId10"/>
    <p:sldId id="317" r:id="rId11"/>
    <p:sldId id="281" r:id="rId12"/>
    <p:sldId id="411" r:id="rId13"/>
    <p:sldId id="412" r:id="rId14"/>
    <p:sldId id="342" r:id="rId15"/>
    <p:sldId id="413" r:id="rId16"/>
    <p:sldId id="414" r:id="rId17"/>
    <p:sldId id="282" r:id="rId18"/>
    <p:sldId id="359" r:id="rId19"/>
    <p:sldId id="361" r:id="rId20"/>
    <p:sldId id="360" r:id="rId21"/>
    <p:sldId id="378" r:id="rId22"/>
    <p:sldId id="283" r:id="rId23"/>
    <p:sldId id="380" r:id="rId24"/>
    <p:sldId id="382" r:id="rId25"/>
    <p:sldId id="384" r:id="rId26"/>
    <p:sldId id="428" r:id="rId27"/>
    <p:sldId id="415" r:id="rId28"/>
    <p:sldId id="277" r:id="rId29"/>
    <p:sldId id="427" r:id="rId30"/>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92" userDrawn="1">
          <p15:clr>
            <a:srgbClr val="A4A3A4"/>
          </p15:clr>
        </p15:guide>
        <p15:guide id="2" pos="6131" userDrawn="1">
          <p15:clr>
            <a:srgbClr val="A4A3A4"/>
          </p15:clr>
        </p15:guide>
        <p15:guide id="3" orient="horz" pos="1152" userDrawn="1">
          <p15:clr>
            <a:srgbClr val="A4A3A4"/>
          </p15:clr>
        </p15:guide>
        <p15:guide id="4" orient="horz" pos="26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qiu" initials="q"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227"/>
    <a:srgbClr val="70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9" autoAdjust="0"/>
    <p:restoredTop sz="94650" autoAdjust="0"/>
  </p:normalViewPr>
  <p:slideViewPr>
    <p:cSldViewPr snapToGrid="0" showGuides="1">
      <p:cViewPr>
        <p:scale>
          <a:sx n="66" d="100"/>
          <a:sy n="66" d="100"/>
        </p:scale>
        <p:origin x="429" y="192"/>
      </p:cViewPr>
      <p:guideLst>
        <p:guide orient="horz" pos="1692"/>
        <p:guide pos="6131"/>
        <p:guide orient="horz" pos="1152"/>
        <p:guide orient="horz" pos="2615"/>
      </p:guideLst>
    </p:cSldViewPr>
  </p:slideViewPr>
  <p:outlineViewPr>
    <p:cViewPr>
      <p:scale>
        <a:sx n="33" d="100"/>
        <a:sy n="33" d="100"/>
      </p:scale>
      <p:origin x="0" y="-172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6" Type="http://schemas.openxmlformats.org/officeDocument/2006/relationships/tags" Target="tags/tag105.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t>通用性能测试</a:t>
            </a:r>
            <a:r>
              <a:rPr lang="en-US" altLang="zh-CN"/>
              <a:t>IPC</a:t>
            </a:r>
            <a:r>
              <a:rPr altLang="en-US"/>
              <a:t>对比</a:t>
            </a:r>
            <a:endParaRPr altLang="en-US"/>
          </a:p>
        </c:rich>
      </c:tx>
      <c:layout/>
      <c:overlay val="0"/>
      <c:spPr>
        <a:noFill/>
        <a:ln>
          <a:noFill/>
        </a:ln>
        <a:effectLst/>
      </c:spPr>
    </c:title>
    <c:autoTitleDeleted val="0"/>
    <c:plotArea>
      <c:layout/>
      <c:barChart>
        <c:barDir val="col"/>
        <c:grouping val="clustered"/>
        <c:varyColors val="0"/>
        <c:ser>
          <c:idx val="0"/>
          <c:order val="0"/>
          <c:tx>
            <c:strRef>
              <c:f>[工作簿1]Sheet1!$B$2</c:f>
              <c:strCache>
                <c:ptCount val="1"/>
                <c:pt idx="0">
                  <c:v>mine</c:v>
                </c:pt>
              </c:strCache>
            </c:strRef>
          </c:tx>
          <c:spPr>
            <a:solidFill>
              <a:schemeClr val="accent1"/>
            </a:solidFill>
            <a:ln>
              <a:noFill/>
            </a:ln>
            <a:effectLst/>
          </c:spPr>
          <c:invertIfNegative val="0"/>
          <c:dLbls>
            <c:delete val="1"/>
          </c:dLbls>
          <c:cat>
            <c:strRef>
              <c:f>[工作簿1]Sheet1!$A$3:$A$6</c:f>
              <c:strCache>
                <c:ptCount val="4"/>
                <c:pt idx="0">
                  <c:v>coremark</c:v>
                </c:pt>
                <c:pt idx="1">
                  <c:v>dhrystone</c:v>
                </c:pt>
                <c:pt idx="2">
                  <c:v>quicksort</c:v>
                </c:pt>
                <c:pt idx="3">
                  <c:v>bubble-sort</c:v>
                </c:pt>
              </c:strCache>
            </c:strRef>
          </c:cat>
          <c:val>
            <c:numRef>
              <c:f>[工作簿1]Sheet1!$B$3:$B$6</c:f>
              <c:numCache>
                <c:formatCode>General</c:formatCode>
                <c:ptCount val="4"/>
                <c:pt idx="0">
                  <c:v>0.87</c:v>
                </c:pt>
                <c:pt idx="1">
                  <c:v>1.1</c:v>
                </c:pt>
                <c:pt idx="2">
                  <c:v>0.74</c:v>
                </c:pt>
                <c:pt idx="3">
                  <c:v>0.65</c:v>
                </c:pt>
              </c:numCache>
            </c:numRef>
          </c:val>
        </c:ser>
        <c:ser>
          <c:idx val="1"/>
          <c:order val="1"/>
          <c:tx>
            <c:strRef>
              <c:f>[工作簿1]Sheet1!$C$2</c:f>
              <c:strCache>
                <c:ptCount val="1"/>
                <c:pt idx="0">
                  <c:v>NOP</c:v>
                </c:pt>
              </c:strCache>
            </c:strRef>
          </c:tx>
          <c:spPr>
            <a:solidFill>
              <a:schemeClr val="accent2"/>
            </a:solidFill>
            <a:ln>
              <a:noFill/>
            </a:ln>
            <a:effectLst/>
          </c:spPr>
          <c:invertIfNegative val="0"/>
          <c:dLbls>
            <c:delete val="1"/>
          </c:dLbls>
          <c:cat>
            <c:strRef>
              <c:f>[工作簿1]Sheet1!$A$3:$A$6</c:f>
              <c:strCache>
                <c:ptCount val="4"/>
                <c:pt idx="0">
                  <c:v>coremark</c:v>
                </c:pt>
                <c:pt idx="1">
                  <c:v>dhrystone</c:v>
                </c:pt>
                <c:pt idx="2">
                  <c:v>quicksort</c:v>
                </c:pt>
                <c:pt idx="3">
                  <c:v>bubble-sort</c:v>
                </c:pt>
              </c:strCache>
            </c:strRef>
          </c:cat>
          <c:val>
            <c:numRef>
              <c:f>[工作簿1]Sheet1!$C$3:$C$6</c:f>
              <c:numCache>
                <c:formatCode>General</c:formatCode>
                <c:ptCount val="4"/>
                <c:pt idx="0">
                  <c:v>0.87</c:v>
                </c:pt>
                <c:pt idx="1">
                  <c:v>0.89</c:v>
                </c:pt>
                <c:pt idx="2">
                  <c:v>0.68</c:v>
                </c:pt>
                <c:pt idx="3">
                  <c:v>0.63</c:v>
                </c:pt>
              </c:numCache>
            </c:numRef>
          </c:val>
        </c:ser>
        <c:dLbls>
          <c:showLegendKey val="0"/>
          <c:showVal val="0"/>
          <c:showCatName val="0"/>
          <c:showSerName val="0"/>
          <c:showPercent val="0"/>
          <c:showBubbleSize val="0"/>
        </c:dLbls>
        <c:gapWidth val="246"/>
        <c:overlap val="-28"/>
        <c:axId val="484277081"/>
        <c:axId val="998384022"/>
      </c:barChart>
      <c:catAx>
        <c:axId val="484277081"/>
        <c:scaling>
          <c:orientation val="minMax"/>
        </c:scaling>
        <c:delete val="0"/>
        <c:axPos val="b"/>
        <c:title>
          <c:tx>
            <c:rich>
              <a:bodyPr rot="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t>性能测试名称</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98384022"/>
        <c:crosses val="autoZero"/>
        <c:auto val="1"/>
        <c:lblAlgn val="ctr"/>
        <c:lblOffset val="100"/>
        <c:noMultiLvlLbl val="0"/>
      </c:catAx>
      <c:valAx>
        <c:axId val="998384022"/>
        <c:scaling>
          <c:orientation val="minMax"/>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000" b="0" i="0" u="none" strike="noStrike" kern="1200" baseline="0">
                    <a:solidFill>
                      <a:schemeClr val="tx1">
                        <a:lumMod val="65000"/>
                        <a:lumOff val="35000"/>
                      </a:schemeClr>
                    </a:solidFill>
                    <a:latin typeface="+mn-lt"/>
                    <a:ea typeface="+mn-ea"/>
                    <a:cs typeface="+mn-cs"/>
                  </a:defRPr>
                </a:pPr>
                <a:r>
                  <a:rPr lang="en-US" altLang="zh-CN"/>
                  <a:t>IPC</a:t>
                </a:r>
                <a:endParaRPr lang="en-US" altLang="zh-CN"/>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8427708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D0A5A-3CC5-4D95-8045-39F80BEEE9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D2703-455F-4896-A76B-CE5186356B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D2703-455F-4896-A76B-CE5186356B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Effect>
                      <a14:colorTemperature colorTemp="7200"/>
                    </a14:imgEffect>
                  </a14:imgLayer>
                </a14:imgProps>
              </a:ext>
              <a:ext uri="{28A0092B-C50C-407E-A947-70E740481C1C}">
                <a14:useLocalDpi xmlns:a14="http://schemas.microsoft.com/office/drawing/2010/main" val="0"/>
              </a:ext>
            </a:extLst>
          </a:blip>
          <a:srcRect b="12874"/>
          <a:stretch>
            <a:fillRect/>
          </a:stretch>
        </p:blipFill>
        <p:spPr>
          <a:xfrm>
            <a:off x="0" y="-12031"/>
            <a:ext cx="12245332" cy="7122514"/>
          </a:xfrm>
          <a:prstGeom prst="rect">
            <a:avLst/>
          </a:prstGeom>
        </p:spPr>
      </p:pic>
      <p:sp>
        <p:nvSpPr>
          <p:cNvPr id="22" name="矩形 21"/>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标题 1"/>
          <p:cNvSpPr>
            <a:spLocks noGrp="1"/>
          </p:cNvSpPr>
          <p:nvPr>
            <p:ph type="ctrTitle"/>
          </p:nvPr>
        </p:nvSpPr>
        <p:spPr>
          <a:xfrm>
            <a:off x="2913516" y="967242"/>
            <a:ext cx="6364968" cy="2387600"/>
          </a:xfrm>
        </p:spPr>
        <p:txBody>
          <a:bodyPr anchor="b">
            <a:normAutofit/>
          </a:bodyPr>
          <a:lstStyle>
            <a:lvl1pPr algn="l">
              <a:defRPr sz="4800" b="1">
                <a:solidFill>
                  <a:schemeClr val="bg1"/>
                </a:solidFill>
                <a:latin typeface="+mj-ea"/>
                <a:ea typeface="+mj-ea"/>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2913516" y="3446917"/>
            <a:ext cx="6364968" cy="1655762"/>
          </a:xfrm>
        </p:spPr>
        <p:txBody>
          <a:bodyPr>
            <a:normAutofit/>
          </a:bodyPr>
          <a:lstStyle>
            <a:lvl1pPr marL="0" indent="0" algn="l">
              <a:buNone/>
              <a:defRPr sz="1600" b="0">
                <a:solidFill>
                  <a:schemeClr val="bg1"/>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grpSp>
        <p:nvGrpSpPr>
          <p:cNvPr id="28" name="组合 27"/>
          <p:cNvGrpSpPr/>
          <p:nvPr userDrawn="1"/>
        </p:nvGrpSpPr>
        <p:grpSpPr>
          <a:xfrm>
            <a:off x="2359022" y="1975616"/>
            <a:ext cx="339226" cy="2287874"/>
            <a:chOff x="2485793" y="2025877"/>
            <a:chExt cx="339226" cy="2287874"/>
          </a:xfrm>
        </p:grpSpPr>
        <p:sp>
          <p:nvSpPr>
            <p:cNvPr id="18" name="矩形 17"/>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9" name="组合 28"/>
          <p:cNvGrpSpPr/>
          <p:nvPr userDrawn="1"/>
        </p:nvGrpSpPr>
        <p:grpSpPr>
          <a:xfrm flipH="1">
            <a:off x="9472434" y="1975616"/>
            <a:ext cx="339226" cy="2287874"/>
            <a:chOff x="2485793" y="2025877"/>
            <a:chExt cx="339226" cy="2287874"/>
          </a:xfrm>
        </p:grpSpPr>
        <p:sp>
          <p:nvSpPr>
            <p:cNvPr id="30" name="矩形 29"/>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59C0B551-B9E4-4B44-B1CD-D3BED3D5B0BC}" type="datetime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Effect>
                      <a14:colorTemperature colorTemp="7200"/>
                    </a14:imgEffect>
                  </a14:imgLayer>
                </a14:imgProps>
              </a:ext>
              <a:ext uri="{28A0092B-C50C-407E-A947-70E740481C1C}">
                <a14:useLocalDpi xmlns:a14="http://schemas.microsoft.com/office/drawing/2010/main" val="0"/>
              </a:ext>
            </a:extLst>
          </a:blip>
          <a:srcRect b="12874"/>
          <a:stretch>
            <a:fillRect/>
          </a:stretch>
        </p:blipFill>
        <p:spPr>
          <a:xfrm>
            <a:off x="0" y="-12031"/>
            <a:ext cx="12245332" cy="7122514"/>
          </a:xfrm>
          <a:prstGeom prst="rect">
            <a:avLst/>
          </a:prstGeom>
        </p:spPr>
      </p:pic>
      <p:sp>
        <p:nvSpPr>
          <p:cNvPr id="22" name="矩形 21"/>
          <p:cNvSpPr/>
          <p:nvPr userDrawn="1"/>
        </p:nvSpPr>
        <p:spPr>
          <a:xfrm>
            <a:off x="-26667" y="-12031"/>
            <a:ext cx="12399641" cy="6998397"/>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日期占位符 3"/>
          <p:cNvSpPr>
            <a:spLocks noGrp="1"/>
          </p:cNvSpPr>
          <p:nvPr>
            <p:ph type="dt" sz="half" idx="10"/>
          </p:nvPr>
        </p:nvSpPr>
        <p:spPr>
          <a:xfrm>
            <a:off x="4724400" y="5726334"/>
            <a:ext cx="2743200" cy="365125"/>
          </a:xfrm>
        </p:spPr>
        <p:txBody>
          <a:bodyPr/>
          <a:lstStyle>
            <a:lvl1pPr algn="ctr">
              <a:defRPr sz="1400" b="1">
                <a:solidFill>
                  <a:schemeClr val="bg1"/>
                </a:solidFill>
              </a:defRPr>
            </a:lvl1pPr>
          </a:lstStyle>
          <a:p>
            <a:fld id="{CFC07C7D-A3E4-4DD5-BE00-4F818006E4A5}" type="datetime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782456" y="1437679"/>
            <a:ext cx="6485389" cy="2852737"/>
          </a:xfrm>
        </p:spPr>
        <p:txBody>
          <a:bodyPr anchor="b">
            <a:normAutofit/>
          </a:bodyPr>
          <a:lstStyle>
            <a:lvl1pPr>
              <a:defRPr sz="4800" b="1">
                <a:solidFill>
                  <a:schemeClr val="bg2">
                    <a:lumMod val="25000"/>
                  </a:schemeClr>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4782456" y="4437066"/>
            <a:ext cx="6485389" cy="1500187"/>
          </a:xfrm>
        </p:spPr>
        <p:txBody>
          <a:bodyPr>
            <a:normAutofit/>
          </a:bodyPr>
          <a:lstStyle>
            <a:lvl1pPr marL="0" indent="0">
              <a:buNone/>
              <a:defRPr sz="160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61D0C2D-1C7A-445D-8C1F-E2EF4DB0A37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A54AC7-8B74-4520-B1EE-E45E3D3108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bg2">
                    <a:lumMod val="25000"/>
                  </a:schemeClr>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1A366148-6C08-409F-8572-B41ED2315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A54AC7-8B74-4520-B1EE-E45E3D31081A}"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1E6D3-55AB-441B-8B48-0E5B7D6F1457}"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9111532" y="6356350"/>
            <a:ext cx="2743200" cy="365125"/>
          </a:xfrm>
        </p:spPr>
        <p:txBody>
          <a:bodyPr/>
          <a:lstStyle>
            <a:lvl1pPr>
              <a:defRPr sz="2000" b="1">
                <a:latin typeface="+mj-ea"/>
                <a:ea typeface="+mj-ea"/>
              </a:defRPr>
            </a:lvl1pPr>
          </a:lstStyle>
          <a:p>
            <a:fld id="{9CA54AC7-8B74-4520-B1EE-E45E3D3108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C24E7-123A-40B4-B98C-8FADB1F085E7}"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54AC7-8B74-4520-B1EE-E45E3D31081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0.xml"/><Relationship Id="rId2" Type="http://schemas.openxmlformats.org/officeDocument/2006/relationships/image" Target="../media/image8.png"/><Relationship Id="rId1" Type="http://schemas.openxmlformats.org/officeDocument/2006/relationships/tags" Target="../tags/tag49.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3.xml"/><Relationship Id="rId3" Type="http://schemas.openxmlformats.org/officeDocument/2006/relationships/image" Target="../media/image9.png"/><Relationship Id="rId2" Type="http://schemas.openxmlformats.org/officeDocument/2006/relationships/tags" Target="../tags/tag52.xml"/><Relationship Id="rId1" Type="http://schemas.openxmlformats.org/officeDocument/2006/relationships/tags" Target="../tags/tag51.xml"/></Relationships>
</file>

<file path=ppt/slides/_rels/slide12.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media/image10.png"/><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0" Type="http://schemas.openxmlformats.org/officeDocument/2006/relationships/slideLayout" Target="../slideLayouts/slideLayout3.xml"/><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2.xml"/><Relationship Id="rId2" Type="http://schemas.microsoft.com/office/2007/relationships/hdphoto" Target="../media/image4.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65.xml"/><Relationship Id="rId4" Type="http://schemas.openxmlformats.org/officeDocument/2006/relationships/image" Target="../media/image12.png"/><Relationship Id="rId3" Type="http://schemas.openxmlformats.org/officeDocument/2006/relationships/tags" Target="../tags/tag64.xml"/><Relationship Id="rId2" Type="http://schemas.openxmlformats.org/officeDocument/2006/relationships/image" Target="../media/image11.png"/><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6.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69.xml"/><Relationship Id="rId5" Type="http://schemas.openxmlformats.org/officeDocument/2006/relationships/image" Target="../media/image15.png"/><Relationship Id="rId4" Type="http://schemas.openxmlformats.org/officeDocument/2006/relationships/tags" Target="../tags/tag68.xml"/><Relationship Id="rId3" Type="http://schemas.openxmlformats.org/officeDocument/2006/relationships/image" Target="../media/image14.png"/><Relationship Id="rId2" Type="http://schemas.openxmlformats.org/officeDocument/2006/relationships/tags" Target="../tags/tag67.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image" Target="../media/image16.png"/><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4.xml"/><Relationship Id="rId2" Type="http://schemas.microsoft.com/office/2007/relationships/hdphoto" Target="../media/image4.wdp"/><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81.xml"/><Relationship Id="rId7" Type="http://schemas.openxmlformats.org/officeDocument/2006/relationships/image" Target="../media/image17.png"/><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image" Target="../media/image19.png"/><Relationship Id="rId4" Type="http://schemas.openxmlformats.org/officeDocument/2006/relationships/tags" Target="../tags/tag84.xml"/><Relationship Id="rId3" Type="http://schemas.openxmlformats.org/officeDocument/2006/relationships/image" Target="../media/image18.png"/><Relationship Id="rId2" Type="http://schemas.openxmlformats.org/officeDocument/2006/relationships/tags" Target="../tags/tag83.xml"/><Relationship Id="rId10" Type="http://schemas.openxmlformats.org/officeDocument/2006/relationships/slideLayout" Target="../slideLayouts/slideLayout6.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93.xml"/><Relationship Id="rId5" Type="http://schemas.openxmlformats.org/officeDocument/2006/relationships/image" Target="../media/image20.jpe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98.xml"/><Relationship Id="rId5" Type="http://schemas.openxmlformats.org/officeDocument/2006/relationships/image" Target="../media/image21.jpeg"/><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tags" Target="../tags/tag10.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4.wdp"/><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6" Type="http://schemas.openxmlformats.org/officeDocument/2006/relationships/slideLayout" Target="../slideLayouts/slideLayout3.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0" Type="http://schemas.openxmlformats.org/officeDocument/2006/relationships/slideLayout" Target="../slideLayouts/slideLayout3.xml"/><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5.xml"/><Relationship Id="rId2" Type="http://schemas.microsoft.com/office/2007/relationships/hdphoto" Target="../media/image4.wdp"/><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5.png"/><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48.xml"/><Relationship Id="rId7" Type="http://schemas.openxmlformats.org/officeDocument/2006/relationships/image" Target="../media/image7.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image" Target="../media/image6.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lnSpc>
                <a:spcPct val="100000"/>
              </a:lnSpc>
            </a:pP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本科毕业论文</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答辩</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副标题 2"/>
          <p:cNvSpPr>
            <a:spLocks noGrp="1"/>
          </p:cNvSpPr>
          <p:nvPr>
            <p:ph type="subTitle" idx="1"/>
          </p:nvPr>
        </p:nvSpPr>
        <p:spPr>
          <a:xfrm>
            <a:off x="2913516" y="3630381"/>
            <a:ext cx="6364968" cy="1124499"/>
          </a:xfrm>
        </p:spPr>
        <p:txBody>
          <a:bodyPr>
            <a:normAutofit/>
          </a:bodyPr>
          <a:lstStyle/>
          <a:p>
            <a:pPr algn="ct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基于龙芯架构</a:t>
            </a: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位精简版指令集的超标量处理器设计</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a:p>
            <a:pPr algn="ct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p:cNvSpPr txBox="1"/>
          <p:nvPr/>
        </p:nvSpPr>
        <p:spPr>
          <a:xfrm>
            <a:off x="4724400" y="5343070"/>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马子睿</a:t>
            </a:r>
            <a:endPar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3031478" y="3429000"/>
            <a:ext cx="58382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608330" y="344805"/>
            <a:ext cx="373888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预译码系统的创新改进</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527050" y="805180"/>
            <a:ext cx="10826115" cy="4280535"/>
          </a:xfrm>
          <a:prstGeom prst="rect">
            <a:avLst/>
          </a:prstGeom>
          <a:noFill/>
        </p:spPr>
        <p:txBody>
          <a:bodyPr wrap="square" rtlCol="0">
            <a:noAutofit/>
          </a:bodyPr>
          <a:p>
            <a:pPr marL="285750" indent="-285750">
              <a:lnSpc>
                <a:spcPct val="200000"/>
              </a:lnSpc>
              <a:buFont typeface="Wingdings" panose="05000000000000000000" charset="0"/>
              <a:buChar char="l"/>
            </a:pPr>
            <a:r>
              <a:rPr lang="zh-CN"/>
              <a:t>预译码技术对分支指令的恢复做出优化，通过尽早利用指令信息对分支预测结果进行检查的方式，</a:t>
            </a:r>
            <a:r>
              <a:rPr lang="zh-CN" altLang="en-US"/>
              <a:t>减少流水线分支预测失败的惩罚。</a:t>
            </a:r>
            <a:endParaRPr lang="zh-CN" altLang="en-US"/>
          </a:p>
          <a:p>
            <a:pPr marL="285750" indent="-285750">
              <a:lnSpc>
                <a:spcPct val="200000"/>
              </a:lnSpc>
              <a:buFont typeface="Wingdings" panose="05000000000000000000" charset="0"/>
              <a:buChar char="l"/>
            </a:pPr>
            <a:r>
              <a:rPr lang="zh-CN" altLang="en-US"/>
              <a:t>预译码技术主要会面对三个问题：</a:t>
            </a:r>
            <a:endParaRPr lang="zh-CN" altLang="en-US"/>
          </a:p>
          <a:p>
            <a:pPr marL="742950" lvl="1" indent="-285750">
              <a:lnSpc>
                <a:spcPct val="200000"/>
              </a:lnSpc>
              <a:buFont typeface="Wingdings" panose="05000000000000000000" charset="0"/>
              <a:buChar char="l"/>
            </a:pPr>
            <a:r>
              <a:rPr lang="zh-CN" altLang="en-US" b="1"/>
              <a:t>加法时序问题</a:t>
            </a:r>
            <a:r>
              <a:rPr lang="zh-CN" altLang="en-US"/>
              <a:t>：预译码需要通过 32 位加法计算跳转目标地址，这对可能</a:t>
            </a:r>
            <a:r>
              <a:rPr lang="zh-CN" altLang="en-US">
                <a:solidFill>
                  <a:srgbClr val="FF0000"/>
                </a:solidFill>
              </a:rPr>
              <a:t>影响主频</a:t>
            </a:r>
            <a:r>
              <a:rPr lang="zh-CN" altLang="en-US"/>
              <a:t>；</a:t>
            </a:r>
            <a:endParaRPr lang="zh-CN" altLang="en-US"/>
          </a:p>
          <a:p>
            <a:pPr marL="742950" lvl="1" indent="-285750">
              <a:lnSpc>
                <a:spcPct val="200000"/>
              </a:lnSpc>
              <a:buFont typeface="Wingdings" panose="05000000000000000000" charset="0"/>
              <a:buChar char="l"/>
            </a:pPr>
            <a:r>
              <a:rPr lang="zh-CN" altLang="en-US" b="1"/>
              <a:t>及时性问题</a:t>
            </a:r>
            <a:r>
              <a:rPr lang="zh-CN" altLang="en-US"/>
              <a:t>：如果我们寄存器打拍来改善其时序，那么会</a:t>
            </a:r>
            <a:r>
              <a:rPr lang="zh-CN" altLang="en-US">
                <a:solidFill>
                  <a:srgbClr val="FF0000"/>
                </a:solidFill>
              </a:rPr>
              <a:t>影响</a:t>
            </a:r>
            <a:r>
              <a:rPr lang="en-US" altLang="zh-CN">
                <a:solidFill>
                  <a:srgbClr val="FF0000"/>
                </a:solidFill>
              </a:rPr>
              <a:t>IPC</a:t>
            </a:r>
            <a:r>
              <a:rPr lang="zh-CN" altLang="en-US">
                <a:solidFill>
                  <a:srgbClr val="FF0000"/>
                </a:solidFill>
              </a:rPr>
              <a:t>提升幅度</a:t>
            </a:r>
            <a:r>
              <a:rPr lang="zh-CN" altLang="en-US"/>
              <a:t>；</a:t>
            </a:r>
            <a:endParaRPr lang="zh-CN" altLang="en-US"/>
          </a:p>
          <a:p>
            <a:pPr marL="742950" lvl="1" indent="-285750">
              <a:lnSpc>
                <a:spcPct val="200000"/>
              </a:lnSpc>
              <a:buFont typeface="Wingdings" panose="05000000000000000000" charset="0"/>
              <a:buChar char="l"/>
            </a:pPr>
            <a:r>
              <a:rPr lang="zh-CN" altLang="en-US" b="1"/>
              <a:t>纠正程度问题</a:t>
            </a:r>
            <a:r>
              <a:rPr lang="zh-CN" altLang="en-US"/>
              <a:t>：预译码对指令</a:t>
            </a:r>
            <a:r>
              <a:rPr lang="zh-CN" altLang="en-US">
                <a:solidFill>
                  <a:srgbClr val="FF0000"/>
                </a:solidFill>
              </a:rPr>
              <a:t>纠正的程度</a:t>
            </a:r>
            <a:r>
              <a:rPr lang="zh-CN" altLang="en-US"/>
              <a:t>需要进行考量；</a:t>
            </a:r>
            <a:endParaRPr lang="zh-CN" altLang="en-US"/>
          </a:p>
          <a:p>
            <a:pPr marL="285750" lvl="0" indent="-285750">
              <a:lnSpc>
                <a:spcPct val="200000"/>
              </a:lnSpc>
              <a:buFont typeface="Wingdings" panose="05000000000000000000" charset="0"/>
              <a:buChar char="l"/>
            </a:pPr>
            <a:r>
              <a:rPr lang="zh-CN" altLang="en-US">
                <a:solidFill>
                  <a:schemeClr val="tx1"/>
                </a:solidFill>
              </a:rPr>
              <a:t>为了对这三个问题进行折中解决，本文将高通公司的技术进行复现与改进，使其能够应用于预译码改进。</a:t>
            </a:r>
            <a:endParaRPr lang="zh-CN" altLang="en-US">
              <a:solidFill>
                <a:schemeClr val="tx1"/>
              </a:solidFill>
            </a:endParaRPr>
          </a:p>
          <a:p>
            <a:pPr marL="285750" lvl="0" indent="-285750">
              <a:lnSpc>
                <a:spcPct val="200000"/>
              </a:lnSpc>
              <a:buFont typeface="Wingdings" panose="05000000000000000000" charset="0"/>
              <a:buChar char="l"/>
            </a:pPr>
            <a:endParaRPr lang="zh-CN" altLang="en-US">
              <a:solidFill>
                <a:schemeClr val="tx1"/>
              </a:solidFill>
            </a:endParaRPr>
          </a:p>
          <a:p>
            <a:pPr marL="742950" lvl="1" indent="-285750">
              <a:lnSpc>
                <a:spcPct val="200000"/>
              </a:lnSpc>
              <a:buFont typeface="Wingdings" panose="05000000000000000000" charset="0"/>
              <a:buChar char="l"/>
            </a:pPr>
            <a:endParaRPr lang="zh-CN" altLang="en-US">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608330" y="5008245"/>
            <a:ext cx="10744835" cy="806450"/>
          </a:xfrm>
          <a:prstGeom prst="rect">
            <a:avLst/>
          </a:prstGeom>
          <a:ln>
            <a:solidFill>
              <a:schemeClr val="tx1"/>
            </a:solidFill>
          </a:ln>
        </p:spPr>
      </p:pic>
      <p:sp>
        <p:nvSpPr>
          <p:cNvPr id="6" name="文本框 5"/>
          <p:cNvSpPr txBox="1"/>
          <p:nvPr/>
        </p:nvSpPr>
        <p:spPr>
          <a:xfrm>
            <a:off x="4740275" y="5878830"/>
            <a:ext cx="1811020" cy="275590"/>
          </a:xfrm>
          <a:prstGeom prst="rect">
            <a:avLst/>
          </a:prstGeom>
          <a:noFill/>
        </p:spPr>
        <p:txBody>
          <a:bodyPr wrap="square" rtlCol="0">
            <a:spAutoFit/>
          </a:bodyPr>
          <a:p>
            <a:r>
              <a:rPr lang="zh-CN" altLang="en-US" sz="1200"/>
              <a:t>高通公司设计文档原文</a:t>
            </a:r>
            <a:endParaRPr lang="zh-CN" altLang="en-US" sz="120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09562" y="609600"/>
            <a:ext cx="10972876" cy="1085850"/>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400" b="1" spc="36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rPr>
              <a:t>预译码系统的创新改进</a:t>
            </a:r>
            <a:endParaRPr lang="zh-CN" altLang="en-US" sz="4400" b="1" spc="36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custDataLst>
              <p:tags r:id="rId2"/>
            </p:custDataLst>
          </p:nvPr>
        </p:nvPicPr>
        <p:blipFill rotWithShape="1">
          <a:blip r:embed="rId3"/>
          <a:srcRect t="55" b="55"/>
          <a:stretch>
            <a:fillRect/>
          </a:stretch>
        </p:blipFill>
        <p:spPr>
          <a:xfrm>
            <a:off x="0" y="2228865"/>
            <a:ext cx="12192000" cy="3409975"/>
          </a:xfrm>
          <a:custGeom>
            <a:avLst/>
            <a:gdLst/>
            <a:ahLst/>
            <a:cxnLst>
              <a:cxn ang="3">
                <a:pos x="hc" y="t"/>
              </a:cxn>
              <a:cxn ang="cd2">
                <a:pos x="l" y="vc"/>
              </a:cxn>
              <a:cxn ang="cd4">
                <a:pos x="hc" y="b"/>
              </a:cxn>
              <a:cxn ang="0">
                <a:pos x="r" y="vc"/>
              </a:cxn>
            </a:cxnLst>
            <a:rect l="l" t="t" r="r" b="b"/>
            <a:pathLst>
              <a:path w="19200" h="6000">
                <a:moveTo>
                  <a:pt x="0" y="0"/>
                </a:moveTo>
                <a:lnTo>
                  <a:pt x="19200" y="0"/>
                </a:lnTo>
                <a:lnTo>
                  <a:pt x="19200" y="6000"/>
                </a:lnTo>
                <a:lnTo>
                  <a:pt x="0" y="6000"/>
                </a:lnTo>
                <a:lnTo>
                  <a:pt x="0" y="0"/>
                </a:lnTo>
                <a:close/>
              </a:path>
            </a:pathLst>
          </a:custGeom>
        </p:spPr>
      </p:pic>
      <p:sp>
        <p:nvSpPr>
          <p:cNvPr id="3" name="灯片编号占位符 2"/>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cxnSp>
        <p:nvCxnSpPr>
          <p:cNvPr id="21" name="直接连接符 20"/>
          <p:cNvCxnSpPr/>
          <p:nvPr>
            <p:custDataLst>
              <p:tags r:id="rId2"/>
            </p:custDataLst>
          </p:nvPr>
        </p:nvCxnSpPr>
        <p:spPr>
          <a:xfrm>
            <a:off x="457155" y="3654527"/>
            <a:ext cx="4267234" cy="0"/>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3"/>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rPr>
              <a:t>SoC设计</a:t>
            </a:r>
            <a:endParaRPr lang="en-US" altLang="zh-CN"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tle 6"/>
          <p:cNvSpPr txBox="1"/>
          <p:nvPr>
            <p:custDataLst>
              <p:tags r:id="rId4"/>
            </p:custDataLst>
          </p:nvPr>
        </p:nvSpPr>
        <p:spPr>
          <a:xfrm>
            <a:off x="457155" y="2589546"/>
            <a:ext cx="4267225" cy="91257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支持</a:t>
            </a:r>
            <a:r>
              <a:rPr lang="zh-CN" altLang="en-US" sz="2000" b="1"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串口和实时时钟</a:t>
            </a: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，其中串口支持输入中断。</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6"/>
          <p:cNvSpPr txBox="1"/>
          <p:nvPr>
            <p:custDataLst>
              <p:tags r:id="rId5"/>
            </p:custDataLst>
          </p:nvPr>
        </p:nvSpPr>
        <p:spPr>
          <a:xfrm>
            <a:off x="457155" y="3806928"/>
            <a:ext cx="4267225" cy="131182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使用</a:t>
            </a:r>
            <a:r>
              <a:rPr lang="zh-CN" altLang="en-US" sz="2000" b="1"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AXI4总线协议</a:t>
            </a: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进行访存，使用分配器对外设与主存进行访问仲裁。</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custDataLst>
              <p:tags r:id="rId6"/>
            </p:custDataLst>
          </p:nvPr>
        </p:nvPicPr>
        <p:blipFill rotWithShape="1">
          <a:blip r:embed="rId7"/>
          <a:srcRect/>
          <a:stretch>
            <a:fillRect/>
          </a:stretch>
        </p:blipFill>
        <p:spPr>
          <a:xfrm>
            <a:off x="4934585" y="1052830"/>
            <a:ext cx="6094730" cy="5241290"/>
          </a:xfrm>
          <a:custGeom>
            <a:avLst/>
            <a:gdLst/>
            <a:ahLst/>
            <a:cxnLst>
              <a:cxn ang="3">
                <a:pos x="hc" y="t"/>
              </a:cxn>
              <a:cxn ang="cd2">
                <a:pos x="l" y="vc"/>
              </a:cxn>
              <a:cxn ang="cd4">
                <a:pos x="hc" y="b"/>
              </a:cxn>
              <a:cxn ang="0">
                <a:pos x="r" y="vc"/>
              </a:cxn>
            </a:cxnLst>
            <a:rect l="l" t="t" r="r" b="b"/>
            <a:pathLst>
              <a:path w="9600" h="6480">
                <a:moveTo>
                  <a:pt x="0" y="0"/>
                </a:moveTo>
                <a:lnTo>
                  <a:pt x="9600" y="0"/>
                </a:lnTo>
                <a:lnTo>
                  <a:pt x="9600" y="6480"/>
                </a:lnTo>
                <a:lnTo>
                  <a:pt x="0" y="6480"/>
                </a:lnTo>
                <a:lnTo>
                  <a:pt x="0" y="0"/>
                </a:lnTo>
                <a:close/>
              </a:path>
            </a:pathLst>
          </a:custGeom>
        </p:spPr>
      </p:pic>
      <p:sp>
        <p:nvSpPr>
          <p:cNvPr id="24" name="矩形 10"/>
          <p:cNvSpPr/>
          <p:nvPr>
            <p:custDataLst>
              <p:tags r:id="rId8"/>
            </p:custDataLst>
          </p:nvPr>
        </p:nvSpPr>
        <p:spPr>
          <a:xfrm>
            <a:off x="10820487" y="2286018"/>
            <a:ext cx="1371611" cy="4572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454935" y="2565400"/>
            <a:ext cx="3740461" cy="58356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研究成果与结论</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5454934" y="3429000"/>
            <a:ext cx="3740461" cy="368300"/>
          </a:xfrm>
          <a:prstGeom prst="rect">
            <a:avLst/>
          </a:prstGeom>
          <a:noFill/>
        </p:spPr>
        <p:txBody>
          <a:bodyPr wrap="square" rtlCol="0">
            <a:spAutoFit/>
          </a:bodyPr>
          <a:lstStyle/>
          <a:p>
            <a:pPr algn="dist"/>
            <a:r>
              <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Research Findings and Conclusions</a:t>
            </a:r>
            <a:endPar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circle-doodle_67622"/>
          <p:cNvSpPr/>
          <p:nvPr/>
        </p:nvSpPr>
        <p:spPr>
          <a:xfrm>
            <a:off x="3160787" y="1466512"/>
            <a:ext cx="1339907" cy="2267626"/>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608330" y="344805"/>
            <a:ext cx="373888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功能性测试验证</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608330" y="1257935"/>
            <a:ext cx="5232400" cy="4715510"/>
          </a:xfrm>
          <a:prstGeom prst="rect">
            <a:avLst/>
          </a:prstGeom>
          <a:ln>
            <a:solidFill>
              <a:schemeClr val="bg2">
                <a:lumMod val="25000"/>
              </a:schemeClr>
            </a:solidFill>
          </a:ln>
        </p:spPr>
      </p:pic>
      <p:pic>
        <p:nvPicPr>
          <p:cNvPr id="6" name="图片 5"/>
          <p:cNvPicPr>
            <a:picLocks noChangeAspect="1"/>
          </p:cNvPicPr>
          <p:nvPr>
            <p:custDataLst>
              <p:tags r:id="rId3"/>
            </p:custDataLst>
          </p:nvPr>
        </p:nvPicPr>
        <p:blipFill>
          <a:blip r:embed="rId4"/>
          <a:stretch>
            <a:fillRect/>
          </a:stretch>
        </p:blipFill>
        <p:spPr>
          <a:xfrm>
            <a:off x="6126480" y="1905635"/>
            <a:ext cx="5536565" cy="3249930"/>
          </a:xfrm>
          <a:prstGeom prst="rect">
            <a:avLst/>
          </a:prstGeom>
          <a:ln>
            <a:solidFill>
              <a:schemeClr val="bg2">
                <a:lumMod val="25000"/>
              </a:schemeClr>
            </a:solidFill>
          </a:ln>
        </p:spPr>
      </p:pic>
      <p:sp>
        <p:nvSpPr>
          <p:cNvPr id="8" name="文本框 7"/>
          <p:cNvSpPr txBox="1"/>
          <p:nvPr/>
        </p:nvSpPr>
        <p:spPr>
          <a:xfrm>
            <a:off x="1027430" y="889635"/>
            <a:ext cx="4064000" cy="368300"/>
          </a:xfrm>
          <a:prstGeom prst="rect">
            <a:avLst/>
          </a:prstGeom>
          <a:noFill/>
        </p:spPr>
        <p:txBody>
          <a:bodyPr wrap="square" rtlCol="0">
            <a:spAutoFit/>
          </a:bodyPr>
          <a:p>
            <a:pPr algn="ctr"/>
            <a:r>
              <a:rPr lang="en-US" altLang="zh-CN" b="1"/>
              <a:t>chiplab</a:t>
            </a:r>
            <a:r>
              <a:rPr lang="zh-CN" altLang="en-US" b="1"/>
              <a:t>官方测试移植</a:t>
            </a:r>
            <a:endParaRPr lang="zh-CN" altLang="en-US" b="1"/>
          </a:p>
        </p:txBody>
      </p:sp>
      <p:sp>
        <p:nvSpPr>
          <p:cNvPr id="9" name="文本框 8"/>
          <p:cNvSpPr txBox="1"/>
          <p:nvPr/>
        </p:nvSpPr>
        <p:spPr>
          <a:xfrm>
            <a:off x="7049135" y="5232400"/>
            <a:ext cx="4064000" cy="368300"/>
          </a:xfrm>
          <a:prstGeom prst="rect">
            <a:avLst/>
          </a:prstGeom>
          <a:noFill/>
        </p:spPr>
        <p:txBody>
          <a:bodyPr wrap="square" rtlCol="0">
            <a:spAutoFit/>
          </a:bodyPr>
          <a:p>
            <a:pPr algn="ctr"/>
            <a:r>
              <a:rPr lang="en-US" b="1"/>
              <a:t>Nemu</a:t>
            </a:r>
            <a:r>
              <a:rPr lang="zh-CN" altLang="en-US" b="1"/>
              <a:t>官方功能测试</a:t>
            </a:r>
            <a:endParaRPr lang="zh-CN" altLang="en-US" b="1"/>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608330" y="344805"/>
            <a:ext cx="422275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预译码对分支效果的改进</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3540760" y="847725"/>
            <a:ext cx="4064000" cy="368300"/>
          </a:xfrm>
          <a:prstGeom prst="rect">
            <a:avLst/>
          </a:prstGeom>
          <a:noFill/>
        </p:spPr>
        <p:txBody>
          <a:bodyPr wrap="square" rtlCol="0">
            <a:spAutoFit/>
          </a:bodyPr>
          <a:p>
            <a:pPr algn="ctr"/>
            <a:r>
              <a:rPr lang="zh-CN" b="1"/>
              <a:t>性能测试中分支预测系统的对比</a:t>
            </a:r>
            <a:endParaRPr lang="zh-CN" b="1"/>
          </a:p>
        </p:txBody>
      </p:sp>
      <p:pic>
        <p:nvPicPr>
          <p:cNvPr id="4" name="图片 3"/>
          <p:cNvPicPr>
            <a:picLocks noChangeAspect="1"/>
          </p:cNvPicPr>
          <p:nvPr/>
        </p:nvPicPr>
        <p:blipFill>
          <a:blip r:embed="rId1"/>
          <a:stretch>
            <a:fillRect/>
          </a:stretch>
        </p:blipFill>
        <p:spPr>
          <a:xfrm>
            <a:off x="1819275" y="1257935"/>
            <a:ext cx="7506970" cy="4653280"/>
          </a:xfrm>
          <a:prstGeom prst="rect">
            <a:avLst/>
          </a:prstGeom>
        </p:spPr>
      </p:pic>
      <p:sp>
        <p:nvSpPr>
          <p:cNvPr id="5" name="图文框 4"/>
          <p:cNvSpPr/>
          <p:nvPr/>
        </p:nvSpPr>
        <p:spPr>
          <a:xfrm>
            <a:off x="4939030" y="1312545"/>
            <a:ext cx="1301115" cy="4658360"/>
          </a:xfrm>
          <a:prstGeom prst="frame">
            <a:avLst>
              <a:gd name="adj1" fmla="val 2788"/>
            </a:avLst>
          </a:prstGeom>
          <a:solidFill>
            <a:schemeClr val="accent2"/>
          </a:solidFill>
          <a:ln>
            <a:solidFill>
              <a:srgbClr val="FFC000"/>
            </a:solidFill>
          </a:ln>
        </p:spPr>
        <p:style>
          <a:lnRef idx="0">
            <a:srgbClr val="FFFFFF"/>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 name="文本框 6"/>
          <p:cNvSpPr txBox="1"/>
          <p:nvPr/>
        </p:nvSpPr>
        <p:spPr>
          <a:xfrm>
            <a:off x="5010785" y="6067425"/>
            <a:ext cx="1123315" cy="368300"/>
          </a:xfrm>
          <a:prstGeom prst="rect">
            <a:avLst/>
          </a:prstGeom>
          <a:noFill/>
        </p:spPr>
        <p:txBody>
          <a:bodyPr wrap="square" rtlCol="0">
            <a:spAutoFit/>
          </a:bodyPr>
          <a:p>
            <a:pPr algn="ctr"/>
            <a:r>
              <a:rPr lang="zh-CN" altLang="en-US"/>
              <a:t>无预译码</a:t>
            </a:r>
            <a:endParaRPr lang="zh-CN" altLang="en-US"/>
          </a:p>
        </p:txBody>
      </p:sp>
      <p:sp>
        <p:nvSpPr>
          <p:cNvPr id="10" name="图文框 9"/>
          <p:cNvSpPr/>
          <p:nvPr/>
        </p:nvSpPr>
        <p:spPr>
          <a:xfrm>
            <a:off x="6303645" y="1312545"/>
            <a:ext cx="1301115" cy="4658360"/>
          </a:xfrm>
          <a:prstGeom prst="frame">
            <a:avLst>
              <a:gd name="adj1" fmla="val 2788"/>
            </a:avLst>
          </a:prstGeom>
          <a:solidFill>
            <a:srgbClr val="92D050"/>
          </a:solidFill>
          <a:ln>
            <a:solidFill>
              <a:srgbClr val="92D050"/>
            </a:solidFill>
          </a:ln>
        </p:spPr>
        <p:style>
          <a:lnRef idx="0">
            <a:srgbClr val="FFFFFF"/>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1" name="文本框 10"/>
          <p:cNvSpPr txBox="1"/>
          <p:nvPr/>
        </p:nvSpPr>
        <p:spPr>
          <a:xfrm>
            <a:off x="6392545" y="6067425"/>
            <a:ext cx="1123315" cy="368300"/>
          </a:xfrm>
          <a:prstGeom prst="rect">
            <a:avLst/>
          </a:prstGeom>
          <a:noFill/>
        </p:spPr>
        <p:txBody>
          <a:bodyPr wrap="square" rtlCol="0">
            <a:spAutoFit/>
          </a:bodyPr>
          <a:p>
            <a:pPr algn="ctr"/>
            <a:r>
              <a:rPr lang="zh-CN" altLang="en-US"/>
              <a:t>仅方向</a:t>
            </a:r>
            <a:endParaRPr lang="zh-CN" altLang="en-US"/>
          </a:p>
        </p:txBody>
      </p:sp>
      <p:sp>
        <p:nvSpPr>
          <p:cNvPr id="15" name="图文框 14"/>
          <p:cNvSpPr/>
          <p:nvPr/>
        </p:nvSpPr>
        <p:spPr>
          <a:xfrm>
            <a:off x="7668260" y="1312545"/>
            <a:ext cx="1301115" cy="4658360"/>
          </a:xfrm>
          <a:prstGeom prst="frame">
            <a:avLst>
              <a:gd name="adj1" fmla="val 2788"/>
            </a:avLst>
          </a:prstGeom>
          <a:solidFill>
            <a:srgbClr val="FFFF00"/>
          </a:solidFill>
          <a:ln>
            <a:solidFill>
              <a:srgbClr val="FFFF00"/>
            </a:solidFill>
          </a:ln>
        </p:spPr>
        <p:style>
          <a:lnRef idx="0">
            <a:srgbClr val="FFFFFF"/>
          </a:lnRef>
          <a:fillRef idx="1">
            <a:schemeClr val="accent1"/>
          </a:fillRef>
          <a:effectRef idx="0">
            <a:srgbClr val="FFFFFF"/>
          </a:effectRef>
          <a:fontRef idx="minor">
            <a:schemeClr val="lt1"/>
          </a:fontRef>
        </p:style>
        <p:txBody>
          <a:bodyPr rtlCol="0" anchor="ctr">
            <a:scene3d>
              <a:camera prst="orthographicFront"/>
              <a:lightRig rig="threePt" dir="t"/>
            </a:scene3d>
          </a:bodyPr>
          <a:p>
            <a:pPr algn="ctr"/>
            <a:endParaRPr lang="zh-CN" altLang="en-US">
              <a:solidFill>
                <a:schemeClr val="accent1"/>
              </a:solidFill>
              <a:effectLst>
                <a:outerShdw blurRad="38100" dist="25400" dir="5400000" algn="ctr" rotWithShape="0">
                  <a:srgbClr val="6E747A">
                    <a:alpha val="43000"/>
                  </a:srgbClr>
                </a:outerShdw>
              </a:effectLst>
            </a:endParaRPr>
          </a:p>
        </p:txBody>
      </p:sp>
      <p:sp>
        <p:nvSpPr>
          <p:cNvPr id="16" name="文本框 15"/>
          <p:cNvSpPr txBox="1"/>
          <p:nvPr/>
        </p:nvSpPr>
        <p:spPr>
          <a:xfrm>
            <a:off x="7632700" y="6067425"/>
            <a:ext cx="1478915" cy="368300"/>
          </a:xfrm>
          <a:prstGeom prst="rect">
            <a:avLst/>
          </a:prstGeom>
          <a:noFill/>
        </p:spPr>
        <p:txBody>
          <a:bodyPr wrap="square" rtlCol="0">
            <a:spAutoFit/>
          </a:bodyPr>
          <a:p>
            <a:pPr algn="ctr"/>
            <a:r>
              <a:rPr lang="zh-CN" altLang="en-US"/>
              <a:t>方向与地址</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608330" y="344805"/>
            <a:ext cx="373888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处理器系统仿真性能</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760730" y="926465"/>
            <a:ext cx="4064000" cy="368300"/>
          </a:xfrm>
          <a:prstGeom prst="rect">
            <a:avLst/>
          </a:prstGeom>
          <a:noFill/>
        </p:spPr>
        <p:txBody>
          <a:bodyPr wrap="square" rtlCol="0">
            <a:spAutoFit/>
          </a:bodyPr>
          <a:p>
            <a:pPr algn="ctr"/>
            <a:r>
              <a:rPr lang="en-US" altLang="zh-CN" b="1"/>
              <a:t>FireEye</a:t>
            </a:r>
            <a:r>
              <a:rPr lang="zh-CN" altLang="en-US" b="1"/>
              <a:t>片上性能测试</a:t>
            </a:r>
            <a:endParaRPr lang="zh-CN" altLang="en-US" b="1"/>
          </a:p>
        </p:txBody>
      </p:sp>
      <p:pic>
        <p:nvPicPr>
          <p:cNvPr id="4" name="图片 3"/>
          <p:cNvPicPr>
            <a:picLocks noChangeAspect="1"/>
          </p:cNvPicPr>
          <p:nvPr>
            <p:custDataLst>
              <p:tags r:id="rId2"/>
            </p:custDataLst>
          </p:nvPr>
        </p:nvPicPr>
        <p:blipFill>
          <a:blip r:embed="rId3"/>
          <a:stretch>
            <a:fillRect/>
          </a:stretch>
        </p:blipFill>
        <p:spPr>
          <a:xfrm>
            <a:off x="387985" y="1294765"/>
            <a:ext cx="4947920" cy="4778375"/>
          </a:xfrm>
          <a:prstGeom prst="rect">
            <a:avLst/>
          </a:prstGeom>
          <a:ln>
            <a:solidFill>
              <a:schemeClr val="bg2">
                <a:lumMod val="25000"/>
              </a:schemeClr>
            </a:solidFill>
          </a:ln>
        </p:spPr>
      </p:pic>
      <p:pic>
        <p:nvPicPr>
          <p:cNvPr id="5" name="图片 4"/>
          <p:cNvPicPr>
            <a:picLocks noChangeAspect="1"/>
          </p:cNvPicPr>
          <p:nvPr>
            <p:custDataLst>
              <p:tags r:id="rId4"/>
            </p:custDataLst>
          </p:nvPr>
        </p:nvPicPr>
        <p:blipFill>
          <a:blip r:embed="rId5"/>
          <a:stretch>
            <a:fillRect/>
          </a:stretch>
        </p:blipFill>
        <p:spPr>
          <a:xfrm>
            <a:off x="6003925" y="1261745"/>
            <a:ext cx="4914900" cy="1882775"/>
          </a:xfrm>
          <a:prstGeom prst="rect">
            <a:avLst/>
          </a:prstGeom>
          <a:ln>
            <a:solidFill>
              <a:schemeClr val="bg2">
                <a:lumMod val="25000"/>
              </a:schemeClr>
            </a:solidFill>
          </a:ln>
        </p:spPr>
      </p:pic>
      <p:sp>
        <p:nvSpPr>
          <p:cNvPr id="7" name="文本框 6"/>
          <p:cNvSpPr txBox="1"/>
          <p:nvPr/>
        </p:nvSpPr>
        <p:spPr>
          <a:xfrm>
            <a:off x="669290" y="6139815"/>
            <a:ext cx="4064000" cy="368300"/>
          </a:xfrm>
          <a:prstGeom prst="rect">
            <a:avLst/>
          </a:prstGeom>
          <a:noFill/>
        </p:spPr>
        <p:txBody>
          <a:bodyPr wrap="square" rtlCol="0">
            <a:spAutoFit/>
          </a:bodyPr>
          <a:p>
            <a:r>
              <a:rPr lang="zh-CN" altLang="en-US"/>
              <a:t>注：</a:t>
            </a:r>
            <a:r>
              <a:rPr lang="en-US" altLang="zh-CN"/>
              <a:t>clap</a:t>
            </a:r>
            <a:r>
              <a:rPr lang="zh-CN" altLang="en-US"/>
              <a:t>为第六届</a:t>
            </a:r>
            <a:r>
              <a:rPr lang="en-US" altLang="zh-CN"/>
              <a:t>“</a:t>
            </a:r>
            <a:r>
              <a:rPr lang="zh-CN" altLang="en-US"/>
              <a:t>龙芯杯</a:t>
            </a:r>
            <a:r>
              <a:rPr lang="en-US" altLang="zh-CN"/>
              <a:t>”</a:t>
            </a:r>
            <a:r>
              <a:rPr lang="zh-CN" altLang="en-US"/>
              <a:t>获奖作品</a:t>
            </a:r>
            <a:endParaRPr lang="zh-CN" altLang="en-US"/>
          </a:p>
        </p:txBody>
      </p:sp>
      <p:sp>
        <p:nvSpPr>
          <p:cNvPr id="10" name="文本框 9"/>
          <p:cNvSpPr txBox="1"/>
          <p:nvPr/>
        </p:nvSpPr>
        <p:spPr>
          <a:xfrm>
            <a:off x="6542405" y="3192145"/>
            <a:ext cx="4064000" cy="368300"/>
          </a:xfrm>
          <a:prstGeom prst="rect">
            <a:avLst/>
          </a:prstGeom>
          <a:noFill/>
        </p:spPr>
        <p:txBody>
          <a:bodyPr wrap="square" rtlCol="0">
            <a:spAutoFit/>
          </a:bodyPr>
          <a:p>
            <a:r>
              <a:rPr lang="zh-CN" altLang="en-US"/>
              <a:t>注：</a:t>
            </a:r>
            <a:r>
              <a:rPr lang="en-US" altLang="zh-CN"/>
              <a:t>NOP</a:t>
            </a:r>
            <a:r>
              <a:rPr lang="zh-CN" altLang="en-US"/>
              <a:t>为第七届</a:t>
            </a:r>
            <a:r>
              <a:rPr lang="en-US" altLang="zh-CN"/>
              <a:t>“</a:t>
            </a:r>
            <a:r>
              <a:rPr lang="zh-CN" altLang="en-US"/>
              <a:t>龙芯杯</a:t>
            </a:r>
            <a:r>
              <a:rPr lang="en-US" altLang="zh-CN"/>
              <a:t>”</a:t>
            </a:r>
            <a:r>
              <a:rPr lang="zh-CN" altLang="en-US"/>
              <a:t>获奖作品</a:t>
            </a:r>
            <a:endParaRPr lang="zh-CN" altLang="en-US"/>
          </a:p>
        </p:txBody>
      </p:sp>
      <p:sp>
        <p:nvSpPr>
          <p:cNvPr id="11" name="文本框 10"/>
          <p:cNvSpPr txBox="1"/>
          <p:nvPr/>
        </p:nvSpPr>
        <p:spPr>
          <a:xfrm>
            <a:off x="6386830" y="926465"/>
            <a:ext cx="4064000" cy="368300"/>
          </a:xfrm>
          <a:prstGeom prst="rect">
            <a:avLst/>
          </a:prstGeom>
          <a:noFill/>
        </p:spPr>
        <p:txBody>
          <a:bodyPr wrap="square" rtlCol="0">
            <a:spAutoFit/>
          </a:bodyPr>
          <a:p>
            <a:pPr algn="ctr"/>
            <a:r>
              <a:rPr lang="zh-CN" b="1"/>
              <a:t>通用性能测试对比</a:t>
            </a:r>
            <a:endParaRPr lang="zh-CN" b="1"/>
          </a:p>
        </p:txBody>
      </p:sp>
      <p:sp>
        <p:nvSpPr>
          <p:cNvPr id="2" name="图文框 1"/>
          <p:cNvSpPr/>
          <p:nvPr/>
        </p:nvSpPr>
        <p:spPr>
          <a:xfrm>
            <a:off x="3879850" y="1354455"/>
            <a:ext cx="1088390" cy="4819015"/>
          </a:xfrm>
          <a:prstGeom prst="frame">
            <a:avLst>
              <a:gd name="adj1" fmla="val 2788"/>
            </a:avLst>
          </a:prstGeom>
          <a:solidFill>
            <a:schemeClr val="accent2"/>
          </a:solidFill>
          <a:ln>
            <a:solidFill>
              <a:srgbClr val="FFC000"/>
            </a:solidFill>
          </a:ln>
        </p:spPr>
        <p:style>
          <a:lnRef idx="0">
            <a:srgbClr val="FFFFFF"/>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6" name="图文框 5"/>
          <p:cNvSpPr/>
          <p:nvPr/>
        </p:nvSpPr>
        <p:spPr>
          <a:xfrm>
            <a:off x="8764270" y="1294765"/>
            <a:ext cx="1088390" cy="1941195"/>
          </a:xfrm>
          <a:prstGeom prst="frame">
            <a:avLst>
              <a:gd name="adj1" fmla="val 2788"/>
            </a:avLst>
          </a:prstGeom>
          <a:solidFill>
            <a:schemeClr val="accent2"/>
          </a:solidFill>
          <a:ln>
            <a:solidFill>
              <a:srgbClr val="FFC000"/>
            </a:solidFill>
          </a:ln>
        </p:spPr>
        <p:style>
          <a:lnRef idx="0">
            <a:srgbClr val="FFFFFF"/>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graphicFrame>
        <p:nvGraphicFramePr>
          <p:cNvPr id="13" name="图表 12"/>
          <p:cNvGraphicFramePr/>
          <p:nvPr/>
        </p:nvGraphicFramePr>
        <p:xfrm>
          <a:off x="6108700" y="3679190"/>
          <a:ext cx="4537075" cy="255778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srcRect/>
          <a:stretch>
            <a:fillRect/>
          </a:stretch>
        </p:blipFill>
        <p:spPr>
          <a:xfrm>
            <a:off x="280670" y="1631950"/>
            <a:ext cx="4634865" cy="1915795"/>
          </a:xfrm>
          <a:custGeom>
            <a:avLst/>
            <a:gdLst/>
            <a:ahLst/>
            <a:cxnLst>
              <a:cxn ang="3">
                <a:pos x="hc" y="t"/>
              </a:cxn>
              <a:cxn ang="cd2">
                <a:pos x="l" y="vc"/>
              </a:cxn>
              <a:cxn ang="cd4">
                <a:pos x="hc" y="b"/>
              </a:cxn>
              <a:cxn ang="0">
                <a:pos x="r" y="vc"/>
              </a:cxn>
            </a:cxnLst>
            <a:rect l="l" t="t" r="r" b="b"/>
            <a:pathLst>
              <a:path w="8400" h="3360">
                <a:moveTo>
                  <a:pt x="0" y="0"/>
                </a:moveTo>
                <a:lnTo>
                  <a:pt x="8400" y="0"/>
                </a:lnTo>
                <a:lnTo>
                  <a:pt x="8400" y="3360"/>
                </a:lnTo>
                <a:lnTo>
                  <a:pt x="0" y="3360"/>
                </a:lnTo>
                <a:lnTo>
                  <a:pt x="0" y="0"/>
                </a:lnTo>
                <a:close/>
              </a:path>
            </a:pathLst>
          </a:custGeom>
          <a:effectLst>
            <a:outerShdw blurRad="457200" dist="50800" dir="2700000" algn="tl" rotWithShape="0">
              <a:srgbClr val="000000">
                <a:alpha val="20000"/>
              </a:srgbClr>
            </a:outerShdw>
          </a:effectLst>
        </p:spPr>
      </p:pic>
      <p:sp>
        <p:nvSpPr>
          <p:cNvPr id="11" name="Title 6"/>
          <p:cNvSpPr txBox="1"/>
          <p:nvPr>
            <p:custDataLst>
              <p:tags r:id="rId3"/>
            </p:custDataLst>
          </p:nvPr>
        </p:nvSpPr>
        <p:spPr>
          <a:xfrm>
            <a:off x="989965" y="3712845"/>
            <a:ext cx="2345690" cy="6115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资源使用情况</a:t>
            </a:r>
            <a:endPar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 name="表格 3"/>
          <p:cNvGraphicFramePr/>
          <p:nvPr>
            <p:custDataLst>
              <p:tags r:id="rId4"/>
            </p:custDataLst>
          </p:nvPr>
        </p:nvGraphicFramePr>
        <p:xfrm>
          <a:off x="5102511" y="1549716"/>
          <a:ext cx="6706870" cy="4030345"/>
        </p:xfrm>
        <a:graphic>
          <a:graphicData uri="http://schemas.openxmlformats.org/drawingml/2006/table">
            <a:tbl>
              <a:tblPr firstRow="1" bandRow="1">
                <a:tableStyleId>{5C22544A-7EE6-4342-B048-85BDC9FD1C3A}</a:tableStyleId>
              </a:tblPr>
              <a:tblGrid>
                <a:gridCol w="4301490"/>
                <a:gridCol w="2405380"/>
              </a:tblGrid>
              <a:tr h="1193800">
                <a:tc>
                  <a:txBody>
                    <a:bodyPr/>
                    <a:p>
                      <a:pPr algn="ctr">
                        <a:lnSpc>
                          <a:spcPct val="120000"/>
                        </a:lnSpc>
                        <a:spcBef>
                          <a:spcPts val="0"/>
                        </a:spcBef>
                        <a:spcAft>
                          <a:spcPts val="0"/>
                        </a:spcAft>
                        <a:buNone/>
                      </a:pPr>
                      <a:endParaRPr lang="zh-CN" altLang="en-US" sz="2100">
                        <a:latin typeface="微软雅黑" panose="020B0503020204020204" pitchFamily="34" charset="-122"/>
                        <a:ea typeface="微软雅黑" panose="020B0503020204020204" pitchFamily="34" charset="-122"/>
                      </a:endParaRPr>
                    </a:p>
                  </a:txBody>
                  <a:tcPr marL="215900" marR="215900" marT="133350" marB="133350" anchor="ctr"/>
                </a:tc>
                <a:tc>
                  <a:txBody>
                    <a:bodyPr/>
                    <a:p>
                      <a:pPr algn="ctr">
                        <a:lnSpc>
                          <a:spcPct val="120000"/>
                        </a:lnSpc>
                        <a:spcBef>
                          <a:spcPts val="0"/>
                        </a:spcBef>
                        <a:spcAft>
                          <a:spcPts val="0"/>
                        </a:spcAft>
                        <a:buNone/>
                      </a:pPr>
                      <a:r>
                        <a:rPr lang="zh-CN" altLang="en-US" sz="2100">
                          <a:latin typeface="微软雅黑" panose="020B0503020204020204" pitchFamily="34" charset="-122"/>
                          <a:ea typeface="微软雅黑" panose="020B0503020204020204" pitchFamily="34" charset="-122"/>
                          <a:cs typeface="微软雅黑" panose="020B0503020204020204" pitchFamily="34" charset="-122"/>
                        </a:rPr>
                        <a:t>最大允许时钟频率</a:t>
                      </a:r>
                      <a:r>
                        <a:rPr lang="en-US" altLang="zh-CN" sz="2100">
                          <a:latin typeface="微软雅黑" panose="020B0503020204020204" pitchFamily="34" charset="-122"/>
                          <a:ea typeface="微软雅黑" panose="020B0503020204020204" pitchFamily="34" charset="-122"/>
                          <a:cs typeface="微软雅黑" panose="020B0503020204020204" pitchFamily="34" charset="-122"/>
                        </a:rPr>
                        <a:t>f/MHz</a:t>
                      </a:r>
                      <a:endParaRPr lang="en-US" altLang="zh-CN" sz="2100">
                        <a:latin typeface="微软雅黑" panose="020B0503020204020204" pitchFamily="34" charset="-122"/>
                        <a:ea typeface="微软雅黑" panose="020B0503020204020204" pitchFamily="34" charset="-122"/>
                        <a:cs typeface="微软雅黑" panose="020B0503020204020204" pitchFamily="34" charset="-122"/>
                      </a:endParaRPr>
                    </a:p>
                  </a:txBody>
                  <a:tcPr marL="215900" marR="215900" marT="133350" marB="133350" anchor="ctr"/>
                </a:tc>
              </a:tr>
              <a:tr h="709295">
                <a:tc>
                  <a:txBody>
                    <a:bodyPr/>
                    <a:p>
                      <a:pPr algn="l">
                        <a:lnSpc>
                          <a:spcPct val="120000"/>
                        </a:lnSpc>
                        <a:spcBef>
                          <a:spcPts val="0"/>
                        </a:spcBef>
                        <a:spcAft>
                          <a:spcPts val="0"/>
                        </a:spcAft>
                        <a:buNone/>
                      </a:pPr>
                      <a:r>
                        <a:rPr lang="zh-CN" altLang="en-US" sz="1900" spc="130">
                          <a:latin typeface="微软雅黑" panose="020B0503020204020204" pitchFamily="34" charset="-122"/>
                          <a:ea typeface="微软雅黑" panose="020B0503020204020204" pitchFamily="34" charset="-122"/>
                        </a:rPr>
                        <a:t>无优化技术</a:t>
                      </a:r>
                      <a:endParaRPr lang="zh-CN" altLang="en-US" sz="1900" spc="130">
                        <a:latin typeface="微软雅黑" panose="020B0503020204020204" pitchFamily="34" charset="-122"/>
                        <a:ea typeface="微软雅黑" panose="020B0503020204020204" pitchFamily="34" charset="-122"/>
                      </a:endParaRPr>
                    </a:p>
                  </a:txBody>
                  <a:tcPr marL="215900" marR="215900" marT="133350" marB="133350" anchor="ctr"/>
                </a:tc>
                <a:tc>
                  <a:txBody>
                    <a:bodyPr/>
                    <a:p>
                      <a:pPr algn="ctr">
                        <a:lnSpc>
                          <a:spcPct val="120000"/>
                        </a:lnSpc>
                        <a:spcBef>
                          <a:spcPts val="0"/>
                        </a:spcBef>
                        <a:spcAft>
                          <a:spcPts val="0"/>
                        </a:spcAft>
                        <a:buNone/>
                      </a:pPr>
                      <a:r>
                        <a:rPr lang="en-US" altLang="zh-CN" sz="1900" spc="130">
                          <a:latin typeface="微软雅黑" panose="020B0503020204020204" pitchFamily="34" charset="-122"/>
                          <a:ea typeface="微软雅黑" panose="020B0503020204020204" pitchFamily="34" charset="-122"/>
                        </a:rPr>
                        <a:t>105.0MHz</a:t>
                      </a:r>
                      <a:endParaRPr lang="en-US" altLang="zh-CN" sz="1900" spc="130">
                        <a:latin typeface="微软雅黑" panose="020B0503020204020204" pitchFamily="34" charset="-122"/>
                        <a:ea typeface="微软雅黑" panose="020B0503020204020204" pitchFamily="34" charset="-122"/>
                      </a:endParaRPr>
                    </a:p>
                  </a:txBody>
                  <a:tcPr marL="215900" marR="215900" marT="133350" marB="133350" anchor="ctr"/>
                </a:tc>
              </a:tr>
              <a:tr h="709295">
                <a:tc>
                  <a:txBody>
                    <a:bodyPr/>
                    <a:p>
                      <a:pPr algn="l">
                        <a:lnSpc>
                          <a:spcPct val="120000"/>
                        </a:lnSpc>
                        <a:spcBef>
                          <a:spcPts val="0"/>
                        </a:spcBef>
                        <a:spcAft>
                          <a:spcPts val="0"/>
                        </a:spcAft>
                        <a:buNone/>
                      </a:pPr>
                      <a:r>
                        <a:rPr lang="zh-CN" altLang="en-US" sz="1900" spc="130">
                          <a:latin typeface="微软雅黑" panose="020B0503020204020204" pitchFamily="34" charset="-122"/>
                          <a:ea typeface="微软雅黑" panose="020B0503020204020204" pitchFamily="34" charset="-122"/>
                        </a:rPr>
                        <a:t>交叠技术</a:t>
                      </a:r>
                      <a:endParaRPr lang="zh-CN" altLang="en-US" sz="1900" spc="130">
                        <a:latin typeface="微软雅黑" panose="020B0503020204020204" pitchFamily="34" charset="-122"/>
                        <a:ea typeface="微软雅黑" panose="020B0503020204020204" pitchFamily="34" charset="-122"/>
                      </a:endParaRPr>
                    </a:p>
                  </a:txBody>
                  <a:tcPr marL="215900" marR="215900" marT="133350" marB="133350" anchor="ctr"/>
                </a:tc>
                <a:tc>
                  <a:txBody>
                    <a:bodyPr/>
                    <a:p>
                      <a:pPr algn="ctr">
                        <a:lnSpc>
                          <a:spcPct val="120000"/>
                        </a:lnSpc>
                        <a:spcBef>
                          <a:spcPts val="0"/>
                        </a:spcBef>
                        <a:spcAft>
                          <a:spcPts val="0"/>
                        </a:spcAft>
                        <a:buNone/>
                      </a:pPr>
                      <a:r>
                        <a:rPr lang="en-US" altLang="zh-CN" sz="1900" spc="130">
                          <a:latin typeface="微软雅黑" panose="020B0503020204020204" pitchFamily="34" charset="-122"/>
                          <a:ea typeface="微软雅黑" panose="020B0503020204020204" pitchFamily="34" charset="-122"/>
                        </a:rPr>
                        <a:t>115.6MHz</a:t>
                      </a:r>
                      <a:endParaRPr lang="en-US" altLang="zh-CN" sz="1900" spc="130">
                        <a:latin typeface="微软雅黑" panose="020B0503020204020204" pitchFamily="34" charset="-122"/>
                        <a:ea typeface="微软雅黑" panose="020B0503020204020204" pitchFamily="34" charset="-122"/>
                      </a:endParaRPr>
                    </a:p>
                  </a:txBody>
                  <a:tcPr marL="215900" marR="215900" marT="133350" marB="133350" anchor="ctr"/>
                </a:tc>
              </a:tr>
              <a:tr h="708660">
                <a:tc>
                  <a:txBody>
                    <a:bodyPr/>
                    <a:p>
                      <a:pPr algn="l">
                        <a:lnSpc>
                          <a:spcPct val="120000"/>
                        </a:lnSpc>
                        <a:spcBef>
                          <a:spcPts val="0"/>
                        </a:spcBef>
                        <a:spcAft>
                          <a:spcPts val="0"/>
                        </a:spcAft>
                        <a:buNone/>
                      </a:pPr>
                      <a:r>
                        <a:rPr lang="zh-CN" altLang="en-US" sz="1900" spc="130">
                          <a:latin typeface="微软雅黑" panose="020B0503020204020204" pitchFamily="34" charset="-122"/>
                          <a:ea typeface="微软雅黑" panose="020B0503020204020204" pitchFamily="34" charset="-122"/>
                          <a:cs typeface="微软雅黑" panose="020B0503020204020204" pitchFamily="34" charset="-122"/>
                        </a:rPr>
                        <a:t>交叠技术</a:t>
                      </a:r>
                      <a:r>
                        <a:rPr lang="en-US" altLang="zh-CN" sz="1900" spc="13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900" spc="130">
                          <a:latin typeface="微软雅黑" panose="020B0503020204020204" pitchFamily="34" charset="-122"/>
                          <a:ea typeface="微软雅黑" panose="020B0503020204020204" pitchFamily="34" charset="-122"/>
                          <a:cs typeface="微软雅黑" panose="020B0503020204020204" pitchFamily="34" charset="-122"/>
                        </a:rPr>
                        <a:t>跳转指令立即数替换</a:t>
                      </a:r>
                      <a:endParaRPr lang="zh-CN" altLang="en-US" sz="1900" spc="130">
                        <a:latin typeface="微软雅黑" panose="020B0503020204020204" pitchFamily="34" charset="-122"/>
                        <a:ea typeface="微软雅黑" panose="020B0503020204020204" pitchFamily="34" charset="-122"/>
                        <a:cs typeface="微软雅黑" panose="020B0503020204020204" pitchFamily="34" charset="-122"/>
                      </a:endParaRPr>
                    </a:p>
                  </a:txBody>
                  <a:tcPr marL="215900" marR="215900" marT="133350" marB="133350" anchor="ctr"/>
                </a:tc>
                <a:tc>
                  <a:txBody>
                    <a:bodyPr/>
                    <a:p>
                      <a:pPr algn="ctr">
                        <a:lnSpc>
                          <a:spcPct val="120000"/>
                        </a:lnSpc>
                        <a:spcBef>
                          <a:spcPts val="0"/>
                        </a:spcBef>
                        <a:spcAft>
                          <a:spcPts val="0"/>
                        </a:spcAft>
                        <a:buNone/>
                      </a:pPr>
                      <a:r>
                        <a:rPr lang="en-US" altLang="zh-CN" sz="1900" spc="130">
                          <a:latin typeface="微软雅黑" panose="020B0503020204020204" pitchFamily="34" charset="-122"/>
                          <a:ea typeface="微软雅黑" panose="020B0503020204020204" pitchFamily="34" charset="-122"/>
                        </a:rPr>
                        <a:t>120.0MHz</a:t>
                      </a:r>
                      <a:endParaRPr lang="en-US" altLang="zh-CN" sz="1900" spc="130">
                        <a:latin typeface="微软雅黑" panose="020B0503020204020204" pitchFamily="34" charset="-122"/>
                        <a:ea typeface="微软雅黑" panose="020B0503020204020204" pitchFamily="34" charset="-122"/>
                      </a:endParaRPr>
                    </a:p>
                  </a:txBody>
                  <a:tcPr marL="215900" marR="215900" marT="133350" marB="133350" anchor="ctr"/>
                </a:tc>
              </a:tr>
              <a:tr h="709295">
                <a:tc>
                  <a:txBody>
                    <a:bodyPr/>
                    <a:p>
                      <a:pPr algn="l">
                        <a:lnSpc>
                          <a:spcPct val="120000"/>
                        </a:lnSpc>
                        <a:spcBef>
                          <a:spcPts val="0"/>
                        </a:spcBef>
                        <a:spcAft>
                          <a:spcPts val="0"/>
                        </a:spcAft>
                        <a:buNone/>
                      </a:pPr>
                      <a:r>
                        <a:rPr lang="en-US" altLang="zh-CN" sz="1900" spc="130">
                          <a:latin typeface="微软雅黑" panose="020B0503020204020204" pitchFamily="34" charset="-122"/>
                          <a:ea typeface="微软雅黑" panose="020B0503020204020204" pitchFamily="34" charset="-122"/>
                        </a:rPr>
                        <a:t>NOP</a:t>
                      </a:r>
                      <a:endParaRPr lang="en-US" altLang="zh-CN" sz="1900" spc="130">
                        <a:latin typeface="微软雅黑" panose="020B0503020204020204" pitchFamily="34" charset="-122"/>
                        <a:ea typeface="微软雅黑" panose="020B0503020204020204" pitchFamily="34" charset="-122"/>
                      </a:endParaRPr>
                    </a:p>
                  </a:txBody>
                  <a:tcPr marL="215900" marR="215900" marT="133350" marB="133350" anchor="ctr"/>
                </a:tc>
                <a:tc>
                  <a:txBody>
                    <a:bodyPr/>
                    <a:p>
                      <a:pPr algn="ctr">
                        <a:lnSpc>
                          <a:spcPct val="120000"/>
                        </a:lnSpc>
                        <a:spcBef>
                          <a:spcPts val="0"/>
                        </a:spcBef>
                        <a:spcAft>
                          <a:spcPts val="0"/>
                        </a:spcAft>
                        <a:buNone/>
                      </a:pPr>
                      <a:r>
                        <a:rPr lang="en-US" altLang="zh-CN" sz="1900" spc="130">
                          <a:latin typeface="微软雅黑" panose="020B0503020204020204" pitchFamily="34" charset="-122"/>
                          <a:ea typeface="微软雅黑" panose="020B0503020204020204" pitchFamily="34" charset="-122"/>
                        </a:rPr>
                        <a:t>107.25MHz</a:t>
                      </a:r>
                      <a:endParaRPr lang="en-US" altLang="zh-CN" sz="1900" spc="130">
                        <a:latin typeface="微软雅黑" panose="020B0503020204020204" pitchFamily="34" charset="-122"/>
                        <a:ea typeface="微软雅黑" panose="020B0503020204020204" pitchFamily="34" charset="-122"/>
                      </a:endParaRPr>
                    </a:p>
                  </a:txBody>
                  <a:tcPr marL="215900" marR="215900" marT="133350" marB="133350" anchor="ctr"/>
                </a:tc>
              </a:tr>
            </a:tbl>
          </a:graphicData>
        </a:graphic>
      </p:graphicFrame>
      <p:sp>
        <p:nvSpPr>
          <p:cNvPr id="3" name="灯片编号占位符 2"/>
          <p:cNvSpPr>
            <a:spLocks noGrp="1"/>
          </p:cNvSpPr>
          <p:nvPr>
            <p:ph type="sldNum" sz="quarter" idx="12"/>
          </p:nvPr>
        </p:nvSpPr>
        <p:spPr/>
        <p:txBody>
          <a:bodyPr/>
          <a:p>
            <a:fld id="{9CA54AC7-8B74-4520-B1EE-E45E3D31081A}" type="slidenum">
              <a:rPr lang="zh-CN" altLang="en-US" smtClean="0"/>
            </a:fld>
            <a:endParaRPr lang="zh-CN" altLang="en-US"/>
          </a:p>
        </p:txBody>
      </p:sp>
      <p:sp>
        <p:nvSpPr>
          <p:cNvPr id="5" name="文本框 4"/>
          <p:cNvSpPr txBox="1"/>
          <p:nvPr/>
        </p:nvSpPr>
        <p:spPr>
          <a:xfrm>
            <a:off x="7498080" y="5865495"/>
            <a:ext cx="2183130" cy="534035"/>
          </a:xfrm>
          <a:prstGeom prst="rect">
            <a:avLst/>
          </a:prstGeom>
          <a:noFill/>
        </p:spPr>
        <p:txBody>
          <a:bodyPr wrap="square" rtlCol="0" anchor="t">
            <a:spAutoFit/>
          </a:bodyPr>
          <a:p>
            <a:pPr marL="0" lvl="0" indent="0" algn="l" fontAlgn="auto">
              <a:lnSpc>
                <a:spcPct val="120000"/>
              </a:lnSpc>
              <a:spcBef>
                <a:spcPts val="0"/>
              </a:spcBef>
              <a:spcAft>
                <a:spcPts val="800"/>
              </a:spcAft>
              <a:buSzPct val="100000"/>
              <a:buNone/>
            </a:pPr>
            <a:r>
              <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时序实现对比</a:t>
            </a:r>
            <a:endPar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560705" y="535305"/>
            <a:ext cx="3981450" cy="460375"/>
          </a:xfrm>
          <a:prstGeom prst="rect">
            <a:avLst/>
          </a:prstGeom>
          <a:noFill/>
        </p:spPr>
        <p:txBody>
          <a:bodyPr wrap="square" rtlCol="0">
            <a:spAutoFit/>
          </a:bodyPr>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处理器系统综合实现性能</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图文框 1"/>
          <p:cNvSpPr/>
          <p:nvPr/>
        </p:nvSpPr>
        <p:spPr>
          <a:xfrm>
            <a:off x="4916170" y="4032885"/>
            <a:ext cx="7070090" cy="1746250"/>
          </a:xfrm>
          <a:prstGeom prst="frame">
            <a:avLst>
              <a:gd name="adj1" fmla="val 2788"/>
            </a:avLst>
          </a:prstGeom>
          <a:solidFill>
            <a:schemeClr val="accent2"/>
          </a:solidFill>
          <a:ln>
            <a:solidFill>
              <a:srgbClr val="FFC000"/>
            </a:solidFill>
          </a:ln>
        </p:spPr>
        <p:style>
          <a:lnRef idx="0">
            <a:srgbClr val="FFFFFF"/>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454935" y="2565400"/>
            <a:ext cx="3740461" cy="583565"/>
          </a:xfrm>
          <a:prstGeom prst="rect">
            <a:avLst/>
          </a:prstGeom>
          <a:noFill/>
        </p:spPr>
        <p:txBody>
          <a:bodyPr wrap="square" rtlCol="0">
            <a:spAutoFit/>
          </a:bodyPr>
          <a:lstStyle/>
          <a:p>
            <a:r>
              <a:rPr lang="zh-CN" sz="3200" b="1" spc="300" dirty="0">
                <a:latin typeface="微软雅黑" panose="020B0503020204020204" pitchFamily="34" charset="-122"/>
                <a:ea typeface="微软雅黑" panose="020B0503020204020204" pitchFamily="34" charset="-122"/>
                <a:sym typeface="微软雅黑" panose="020B0503020204020204" pitchFamily="34" charset="-122"/>
              </a:rPr>
              <a:t>总结与展望</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5454650" y="3429000"/>
            <a:ext cx="3295650" cy="368300"/>
          </a:xfrm>
          <a:prstGeom prst="rect">
            <a:avLst/>
          </a:prstGeom>
          <a:noFill/>
        </p:spPr>
        <p:txBody>
          <a:bodyPr wrap="square" rtlCol="0">
            <a:spAutoFit/>
          </a:bodyPr>
          <a:lstStyle/>
          <a:p>
            <a:pPr algn="dist"/>
            <a:r>
              <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Summary and Outlook</a:t>
            </a:r>
            <a:endPar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p:cNvSpPr/>
          <p:nvPr/>
        </p:nvSpPr>
        <p:spPr>
          <a:xfrm>
            <a:off x="3152852" y="1466512"/>
            <a:ext cx="1355777" cy="2267626"/>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318254"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cxnSp>
        <p:nvCxnSpPr>
          <p:cNvPr id="11" name="直接连接符 10"/>
          <p:cNvCxnSpPr/>
          <p:nvPr>
            <p:custDataLst>
              <p:tags r:id="rId2"/>
            </p:custDataLst>
          </p:nvPr>
        </p:nvCxnSpPr>
        <p:spPr>
          <a:xfrm>
            <a:off x="609605" y="6324651"/>
            <a:ext cx="762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3"/>
            </p:custDataLst>
          </p:nvPr>
        </p:nvSpPr>
        <p:spPr>
          <a:xfrm>
            <a:off x="457212" y="609600"/>
            <a:ext cx="3403842" cy="1056894"/>
          </a:xfrm>
          <a:prstGeom prst="rect">
            <a:avLst/>
          </a:prstGeom>
          <a:noFill/>
        </p:spPr>
        <p:txBody>
          <a:bodyPr wrap="square" lIns="63500" tIns="25400" rIns="63500" bIns="25400" rtlCol="0" anchor="b" anchorCtr="0">
            <a:normAutofit/>
          </a:bodyPr>
          <a:p>
            <a:pPr marL="0" indent="0" algn="l">
              <a:lnSpc>
                <a:spcPct val="110000"/>
              </a:lnSpc>
              <a:spcBef>
                <a:spcPts val="0"/>
              </a:spcBef>
              <a:spcAft>
                <a:spcPts val="0"/>
              </a:spcAft>
              <a:buSzPct val="100000"/>
              <a:buNone/>
            </a:pPr>
            <a:r>
              <a:rPr lang="zh-CN" altLang="en-US" sz="5200" b="1" spc="36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5200" b="1" spc="36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itle 6"/>
          <p:cNvSpPr txBox="1"/>
          <p:nvPr>
            <p:custDataLst>
              <p:tags r:id="rId4"/>
            </p:custDataLst>
          </p:nvPr>
        </p:nvSpPr>
        <p:spPr>
          <a:xfrm>
            <a:off x="457212" y="1753508"/>
            <a:ext cx="3403842" cy="1423492"/>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20000"/>
              </a:lnSpc>
              <a:spcBef>
                <a:spcPts val="0"/>
              </a:spcBef>
              <a:spcAft>
                <a:spcPts val="0"/>
              </a:spcAft>
              <a:buSzPct val="100000"/>
              <a:buFontTx/>
              <a:buNone/>
            </a:pPr>
            <a:r>
              <a:rPr kumimoji="0" lang="en-US" altLang="zh-CN" sz="2800" b="1" i="0" spc="260" noProof="0">
                <a:ln w="3175">
                  <a:noFill/>
                  <a:prstDash val="dash"/>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Github开源社区贡献：</a:t>
            </a:r>
            <a:endParaRPr kumimoji="0" lang="en-US" altLang="zh-CN" sz="2800" b="1" i="0" spc="260" noProof="0">
              <a:ln w="3175">
                <a:noFill/>
                <a:prstDash val="dash"/>
              </a:ln>
              <a:solidFill>
                <a:schemeClr val="lt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itle 6"/>
          <p:cNvSpPr txBox="1"/>
          <p:nvPr>
            <p:custDataLst>
              <p:tags r:id="rId5"/>
            </p:custDataLst>
          </p:nvPr>
        </p:nvSpPr>
        <p:spPr>
          <a:xfrm>
            <a:off x="457206" y="3465290"/>
            <a:ext cx="3403848" cy="278321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400" spc="22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提供了开源社区中较为缺少的可供教学的超标量处理器设计。</a:t>
            </a:r>
            <a:endParaRPr lang="zh-CN" altLang="en-US" sz="2400" spc="22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custDataLst>
              <p:tags r:id="rId6"/>
            </p:custDataLst>
          </p:nvPr>
        </p:nvPicPr>
        <p:blipFill rotWithShape="1">
          <a:blip r:embed="rId7"/>
          <a:srcRect/>
          <a:stretch>
            <a:fillRect/>
          </a:stretch>
        </p:blipFill>
        <p:spPr>
          <a:xfrm>
            <a:off x="4927734" y="1617662"/>
            <a:ext cx="6654774" cy="3622675"/>
          </a:xfrm>
          <a:custGeom>
            <a:avLst/>
            <a:gdLst/>
            <a:ahLst/>
            <a:cxnLst>
              <a:cxn ang="3">
                <a:pos x="hc" y="t"/>
              </a:cxn>
              <a:cxn ang="cd2">
                <a:pos x="l" y="vc"/>
              </a:cxn>
              <a:cxn ang="cd4">
                <a:pos x="hc" y="b"/>
              </a:cxn>
              <a:cxn ang="0">
                <a:pos x="r" y="vc"/>
              </a:cxn>
            </a:cxnLst>
            <a:rect l="l" t="t" r="r" b="b"/>
            <a:pathLst>
              <a:path w="9800" h="5520">
                <a:moveTo>
                  <a:pt x="9800" y="0"/>
                </a:moveTo>
                <a:lnTo>
                  <a:pt x="9800" y="5520"/>
                </a:lnTo>
                <a:lnTo>
                  <a:pt x="0" y="5520"/>
                </a:lnTo>
                <a:lnTo>
                  <a:pt x="0" y="0"/>
                </a:lnTo>
                <a:lnTo>
                  <a:pt x="9800" y="0"/>
                </a:lnTo>
                <a:close/>
              </a:path>
            </a:pathLst>
          </a:custGeom>
          <a:ln w="38100">
            <a:solidFill>
              <a:srgbClr val="000000"/>
            </a:solidFill>
          </a:ln>
        </p:spPr>
      </p:pic>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11"/>
          <p:cNvSpPr>
            <a:spLocks noChangeAspect="1"/>
          </p:cNvSpPr>
          <p:nvPr>
            <p:custDataLst>
              <p:tags r:id="rId1"/>
            </p:custDataLst>
          </p:nvPr>
        </p:nvSpPr>
        <p:spPr>
          <a:xfrm>
            <a:off x="60960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0" name="任意多边形: 形状 12"/>
          <p:cNvSpPr>
            <a:spLocks noChangeAspect="1"/>
          </p:cNvSpPr>
          <p:nvPr>
            <p:custDataLst>
              <p:tags r:id="rId2"/>
            </p:custDataLst>
          </p:nvPr>
        </p:nvSpPr>
        <p:spPr>
          <a:xfrm>
            <a:off x="905510" y="457200"/>
            <a:ext cx="222885" cy="45275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1" name="矩形 11"/>
          <p:cNvSpPr/>
          <p:nvPr>
            <p:custDataLst>
              <p:tags r:id="rId3"/>
            </p:custDataLst>
          </p:nvPr>
        </p:nvSpPr>
        <p:spPr>
          <a:xfrm>
            <a:off x="1676400" y="2294415"/>
            <a:ext cx="8839271" cy="3649233"/>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任意多边形: 形状 13"/>
          <p:cNvSpPr>
            <a:spLocks noChangeAspect="1"/>
          </p:cNvSpPr>
          <p:nvPr>
            <p:custDataLst>
              <p:tags r:id="rId4"/>
            </p:custDataLst>
          </p:nvPr>
        </p:nvSpPr>
        <p:spPr>
          <a:xfrm rot="10800000">
            <a:off x="1138936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34" name="任意多边形: 形状 14"/>
          <p:cNvSpPr>
            <a:spLocks noChangeAspect="1"/>
          </p:cNvSpPr>
          <p:nvPr>
            <p:custDataLst>
              <p:tags r:id="rId5"/>
            </p:custDataLst>
          </p:nvPr>
        </p:nvSpPr>
        <p:spPr>
          <a:xfrm rot="10800000">
            <a:off x="11049000" y="5943600"/>
            <a:ext cx="256540" cy="52133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70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35" name="矩形 34"/>
          <p:cNvSpPr/>
          <p:nvPr>
            <p:custDataLst>
              <p:tags r:id="rId6"/>
            </p:custDataLst>
          </p:nvPr>
        </p:nvSpPr>
        <p:spPr>
          <a:xfrm>
            <a:off x="1676400" y="914407"/>
            <a:ext cx="8839271" cy="1160144"/>
          </a:xfrm>
          <a:prstGeom prst="rect">
            <a:avLst/>
          </a:prstGeom>
          <a:solidFill>
            <a:schemeClr val="lt1"/>
          </a:solidFill>
          <a:ln w="25400">
            <a:noFill/>
          </a:ln>
          <a:effectLst>
            <a:outerShdw blurRad="50800" dist="76200" dir="5400000" sx="101000" sy="101000" algn="t" rotWithShape="0">
              <a:schemeClr val="dk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dirty="0">
              <a:solidFill>
                <a:schemeClr val="l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文本框 7"/>
          <p:cNvSpPr txBox="1"/>
          <p:nvPr>
            <p:custDataLst>
              <p:tags r:id="rId7"/>
            </p:custDataLst>
          </p:nvPr>
        </p:nvSpPr>
        <p:spPr>
          <a:xfrm>
            <a:off x="1981200" y="1143004"/>
            <a:ext cx="8229664" cy="702944"/>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000" b="1" spc="24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rPr>
              <a:t>论文基本情况</a:t>
            </a:r>
            <a:endParaRPr lang="zh-CN" altLang="en-US" sz="4000" b="1" spc="24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tle 6"/>
          <p:cNvSpPr txBox="1"/>
          <p:nvPr>
            <p:custDataLst>
              <p:tags r:id="rId8"/>
            </p:custDataLst>
          </p:nvPr>
        </p:nvSpPr>
        <p:spPr>
          <a:xfrm>
            <a:off x="1981200" y="2599217"/>
            <a:ext cx="8229664" cy="303960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5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论文作者：</a:t>
            </a: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838200" lvl="1" indent="-381000" algn="l" fontAlgn="ctr">
              <a:lnSpc>
                <a:spcPct val="150000"/>
              </a:lnSpc>
              <a:spcBef>
                <a:spcPts val="0"/>
              </a:spcBef>
              <a:spcAft>
                <a:spcPts val="800"/>
              </a:spcAft>
              <a:buSzPct val="100000"/>
              <a:buFont typeface="Wingdings" panose="05000000000000000000" charset="0"/>
              <a:buChar char="l"/>
            </a:pPr>
            <a:r>
              <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马子睿：2020级计算机科学与技术学院，计算机科学与技术系，华夏计算机科技英才班本科生</a:t>
            </a:r>
            <a:endPar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81000" lvl="0" indent="-381000" algn="l" fontAlgn="ctr">
              <a:lnSpc>
                <a:spcPct val="150000"/>
              </a:lnSpc>
              <a:spcBef>
                <a:spcPts val="0"/>
              </a:spcBef>
              <a:spcAft>
                <a:spcPts val="800"/>
              </a:spcAft>
              <a:buSzPct val="100000"/>
              <a:buFont typeface="Wingdings" panose="05000000000000000000" charset="0"/>
              <a:buChar char="l"/>
            </a:pP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指导教师：</a:t>
            </a: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838200" lvl="1" indent="-381000" algn="l" fontAlgn="ctr">
              <a:lnSpc>
                <a:spcPct val="150000"/>
              </a:lnSpc>
              <a:spcBef>
                <a:spcPts val="0"/>
              </a:spcBef>
              <a:spcAft>
                <a:spcPts val="800"/>
              </a:spcAft>
              <a:buSzPct val="100000"/>
              <a:buFont typeface="Wingdings" panose="05000000000000000000" charset="0"/>
              <a:buChar char="l"/>
            </a:pPr>
            <a:r>
              <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卢建良：中国科学技术大学计算机实验中心实验师</a:t>
            </a:r>
            <a:endPar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838200" lvl="1" indent="-381000" algn="l" fontAlgn="ctr">
              <a:lnSpc>
                <a:spcPct val="150000"/>
              </a:lnSpc>
              <a:spcBef>
                <a:spcPts val="0"/>
              </a:spcBef>
              <a:spcAft>
                <a:spcPts val="800"/>
              </a:spcAft>
              <a:buSzPct val="100000"/>
              <a:buFont typeface="Wingdings" panose="05000000000000000000" charset="0"/>
              <a:buChar char="l"/>
            </a:pPr>
            <a:r>
              <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叶笑春：中国科学院计算技术研究所高通量中心研究员</a:t>
            </a:r>
            <a:endParaRPr lang="zh-CN" altLang="en-US" sz="144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09562" y="609605"/>
            <a:ext cx="10972876" cy="6096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3400" b="1" spc="18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3400" b="1" spc="18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descr="placingpictureplaceholder"/>
          <p:cNvPicPr>
            <a:picLocks noChangeAspect="1"/>
          </p:cNvPicPr>
          <p:nvPr>
            <p:custDataLst>
              <p:tags r:id="rId2"/>
            </p:custDataLst>
          </p:nvPr>
        </p:nvPicPr>
        <p:blipFill>
          <a:blip r:embed="rId3"/>
          <a:srcRect/>
          <a:stretch>
            <a:fillRect/>
          </a:stretch>
        </p:blipFill>
        <p:spPr>
          <a:xfrm>
            <a:off x="609559" y="2687149"/>
            <a:ext cx="2987363" cy="2242365"/>
          </a:xfrm>
          <a:prstGeom prst="rect">
            <a:avLst/>
          </a:prstGeom>
        </p:spPr>
      </p:pic>
      <p:pic>
        <p:nvPicPr>
          <p:cNvPr id="12" name="图片 11" descr="placingpictureplaceholder"/>
          <p:cNvPicPr>
            <a:picLocks noChangeAspect="1"/>
          </p:cNvPicPr>
          <p:nvPr>
            <p:custDataLst>
              <p:tags r:id="rId4"/>
            </p:custDataLst>
          </p:nvPr>
        </p:nvPicPr>
        <p:blipFill>
          <a:blip r:embed="rId5"/>
          <a:srcRect/>
          <a:stretch>
            <a:fillRect/>
          </a:stretch>
        </p:blipFill>
        <p:spPr>
          <a:xfrm>
            <a:off x="3692172" y="2687149"/>
            <a:ext cx="2422837" cy="2242365"/>
          </a:xfrm>
          <a:prstGeom prst="rect">
            <a:avLst/>
          </a:prstGeom>
        </p:spPr>
      </p:pic>
      <p:sp>
        <p:nvSpPr>
          <p:cNvPr id="9" name="Title 6"/>
          <p:cNvSpPr txBox="1"/>
          <p:nvPr>
            <p:custDataLst>
              <p:tags r:id="rId6"/>
            </p:custDataLst>
          </p:nvPr>
        </p:nvSpPr>
        <p:spPr>
          <a:xfrm>
            <a:off x="6572250" y="2936875"/>
            <a:ext cx="4152900" cy="17018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为</a:t>
            </a:r>
            <a:r>
              <a:rPr lang="zh-CN" altLang="en-US" sz="2400" b="1"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《计算系统综合实验》</a:t>
            </a:r>
            <a:r>
              <a:rPr lang="zh-CN" altLang="en-US" sz="2400"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2400" b="1"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《计算机组成原理》</a:t>
            </a:r>
            <a:r>
              <a:rPr lang="zh-CN" altLang="en-US" sz="2400"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课程提供了重要的仿真实验框架。</a:t>
            </a:r>
            <a:endParaRPr lang="zh-CN" altLang="en-US" sz="2400"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AutoShape 3"/>
          <p:cNvSpPr>
            <a:spLocks noChangeAspect="1" noChangeArrowheads="1" noTextEdit="1"/>
          </p:cNvSpPr>
          <p:nvPr>
            <p:custDataLst>
              <p:tags r:id="rId7"/>
            </p:custDataLst>
          </p:nvPr>
        </p:nvSpPr>
        <p:spPr bwMode="auto">
          <a:xfrm flipH="1" flipV="1">
            <a:off x="10603824" y="1522356"/>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2" name="Freeform 5"/>
          <p:cNvSpPr>
            <a:spLocks noEditPoints="1"/>
          </p:cNvSpPr>
          <p:nvPr>
            <p:custDataLst>
              <p:tags r:id="rId8"/>
            </p:custDataLst>
          </p:nvPr>
        </p:nvSpPr>
        <p:spPr bwMode="auto">
          <a:xfrm flipH="1" flipV="1">
            <a:off x="10599414" y="1519420"/>
            <a:ext cx="827605" cy="7649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
        <p:nvSpPr>
          <p:cNvPr id="3" name="文本框 2"/>
          <p:cNvSpPr txBox="1"/>
          <p:nvPr/>
        </p:nvSpPr>
        <p:spPr>
          <a:xfrm>
            <a:off x="638810" y="1564640"/>
            <a:ext cx="4686300" cy="589280"/>
          </a:xfrm>
          <a:prstGeom prst="rect">
            <a:avLst/>
          </a:prstGeom>
          <a:noFill/>
        </p:spPr>
        <p:txBody>
          <a:bodyPr wrap="square" rtlCol="0" anchor="t">
            <a:spAutoFit/>
          </a:bodyPr>
          <a:p>
            <a:pPr marL="0" lvl="0" indent="0" algn="l" fontAlgn="auto">
              <a:lnSpc>
                <a:spcPct val="120000"/>
              </a:lnSpc>
              <a:spcBef>
                <a:spcPts val="0"/>
              </a:spcBef>
              <a:spcAft>
                <a:spcPts val="800"/>
              </a:spcAft>
              <a:buSzPct val="100000"/>
              <a:buNone/>
            </a:pPr>
            <a:r>
              <a:rPr lang="zh-CN" altLang="en-US" sz="2700" b="1"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中国科大系统结构核心课程</a:t>
            </a:r>
            <a:endParaRPr lang="zh-CN" altLang="en-US" sz="2700" b="1" spc="1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609556" y="1523985"/>
            <a:ext cx="10972888" cy="3810031"/>
          </a:xfrm>
          <a:custGeom>
            <a:avLst/>
            <a:gdLst>
              <a:gd name="connisteX0" fmla="*/ 4723765 w 10902950"/>
              <a:gd name="connsiteY0" fmla="*/ 22225 h 3856355"/>
              <a:gd name="connisteX1" fmla="*/ 0 w 10902950"/>
              <a:gd name="connsiteY1" fmla="*/ 22225 h 3856355"/>
              <a:gd name="connisteX2" fmla="*/ 0 w 10902950"/>
              <a:gd name="connsiteY2" fmla="*/ 3856355 h 3856355"/>
              <a:gd name="connisteX3" fmla="*/ 10902950 w 10902950"/>
              <a:gd name="connsiteY3" fmla="*/ 3856355 h 3856355"/>
              <a:gd name="connisteX4" fmla="*/ 10902950 w 10902950"/>
              <a:gd name="connsiteY4" fmla="*/ 0 h 3856355"/>
              <a:gd name="connisteX5" fmla="*/ 9713595 w 10902950"/>
              <a:gd name="connsiteY5" fmla="*/ 0 h 3856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0902950" h="3856355">
                <a:moveTo>
                  <a:pt x="4723765" y="22225"/>
                </a:moveTo>
                <a:lnTo>
                  <a:pt x="0" y="22225"/>
                </a:lnTo>
                <a:lnTo>
                  <a:pt x="0" y="3856355"/>
                </a:lnTo>
                <a:lnTo>
                  <a:pt x="10902950" y="3856355"/>
                </a:lnTo>
                <a:lnTo>
                  <a:pt x="10902950" y="0"/>
                </a:lnTo>
                <a:lnTo>
                  <a:pt x="9713595" y="0"/>
                </a:lnTo>
              </a:path>
            </a:pathLst>
          </a:custGeom>
          <a:noFill/>
          <a:ln w="19050">
            <a:solidFill>
              <a:schemeClr val="lt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b="1">
              <a:solidFill>
                <a:schemeClr val="lt1"/>
              </a:solidFill>
              <a:latin typeface="微软雅黑" panose="020B0503020204020204" pitchFamily="34" charset="-122"/>
              <a:ea typeface="微软雅黑" panose="020B0503020204020204" pitchFamily="34" charset="-122"/>
              <a:sym typeface="+mn-ea"/>
            </a:endParaRPr>
          </a:p>
        </p:txBody>
      </p:sp>
      <p:sp>
        <p:nvSpPr>
          <p:cNvPr id="8" name="文本框 7"/>
          <p:cNvSpPr txBox="1"/>
          <p:nvPr>
            <p:custDataLst>
              <p:tags r:id="rId2"/>
            </p:custDataLst>
          </p:nvPr>
        </p:nvSpPr>
        <p:spPr>
          <a:xfrm>
            <a:off x="5638845" y="1219200"/>
            <a:ext cx="4570755" cy="762000"/>
          </a:xfrm>
          <a:prstGeom prst="rect">
            <a:avLst/>
          </a:prstGeom>
          <a:noFill/>
        </p:spPr>
        <p:txBody>
          <a:bodyPr wrap="square" lIns="63500" tIns="25400" rIns="63500" bIns="25400" rtlCol="0" anchor="b" anchorCtr="0">
            <a:normAutofit/>
          </a:bodyPr>
          <a:p>
            <a:pPr indent="0">
              <a:lnSpc>
                <a:spcPct val="110000"/>
              </a:lnSpc>
              <a:spcBef>
                <a:spcPts val="0"/>
              </a:spcBef>
              <a:spcAft>
                <a:spcPts val="0"/>
              </a:spcAft>
              <a:buSzPct val="100000"/>
              <a:buNone/>
            </a:pPr>
            <a:r>
              <a:rPr lang="zh-CN" altLang="en-US" sz="4200" b="1" spc="26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项目成果</a:t>
            </a:r>
            <a:endParaRPr lang="zh-CN" altLang="en-US" sz="4200" b="1" spc="26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tle 6"/>
          <p:cNvSpPr txBox="1"/>
          <p:nvPr>
            <p:custDataLst>
              <p:tags r:id="rId3"/>
            </p:custDataLst>
          </p:nvPr>
        </p:nvSpPr>
        <p:spPr>
          <a:xfrm>
            <a:off x="5639435" y="2278380"/>
            <a:ext cx="5485765" cy="926452"/>
          </a:xfrm>
          <a:prstGeom prst="rect">
            <a:avLst/>
          </a:prstGeom>
          <a:noFill/>
          <a:ln w="3175">
            <a:noFill/>
            <a:prstDash val="dash"/>
          </a:ln>
        </p:spPr>
        <p:txBody>
          <a:bodyPr wrap="square" lIns="63500" tIns="25400" rIns="63500" bIns="25400" anchor="b"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altLang="zh-CN" sz="3600" b="1" i="0" spc="28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3600" b="1" i="0" spc="28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龙芯杯</a:t>
            </a:r>
            <a:r>
              <a:rPr kumimoji="0" altLang="zh-CN" sz="3600" b="1" i="0" spc="28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3600" b="1" i="0" spc="28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竞赛参考设计</a:t>
            </a:r>
            <a:endParaRPr kumimoji="0" lang="zh-CN" altLang="en-US" sz="3600" b="1" i="0" spc="28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Title 6"/>
          <p:cNvSpPr txBox="1"/>
          <p:nvPr>
            <p:custDataLst>
              <p:tags r:id="rId4"/>
            </p:custDataLst>
          </p:nvPr>
        </p:nvSpPr>
        <p:spPr>
          <a:xfrm>
            <a:off x="5638800" y="3275317"/>
            <a:ext cx="5485746" cy="17526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buNone/>
            </a:pPr>
            <a:r>
              <a:rPr lang="zh-CN" altLang="en-US" sz="2400" spc="209">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处理器设计成为中国科学院大学“一生一芯”项目参赛队与中国科大参赛队参考设计</a:t>
            </a:r>
            <a:endParaRPr lang="zh-CN" altLang="en-US" sz="2400" spc="209">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pic>
        <p:nvPicPr>
          <p:cNvPr id="100" name="图片 99"/>
          <p:cNvPicPr/>
          <p:nvPr/>
        </p:nvPicPr>
        <p:blipFill>
          <a:blip r:embed="rId5"/>
          <a:stretch>
            <a:fillRect/>
          </a:stretch>
        </p:blipFill>
        <p:spPr>
          <a:xfrm>
            <a:off x="741045" y="1272540"/>
            <a:ext cx="4716145" cy="4312285"/>
          </a:xfrm>
          <a:prstGeom prst="rect">
            <a:avLst/>
          </a:prstGeom>
          <a:noFill/>
          <a:ln w="9525">
            <a:noFill/>
          </a:ln>
        </p:spPr>
      </p:pic>
    </p:spTree>
    <p:custDataLst>
      <p:tags r:id="rId6"/>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userDrawn="1">
            <p:custDataLst>
              <p:tags r:id="rId1"/>
            </p:custDataLst>
          </p:nvPr>
        </p:nvSpPr>
        <p:spPr>
          <a:xfrm>
            <a:off x="0" y="2044427"/>
            <a:ext cx="12192000" cy="4813573"/>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2"/>
            </p:custDataLst>
          </p:nvPr>
        </p:nvSpPr>
        <p:spPr>
          <a:xfrm>
            <a:off x="609562" y="533394"/>
            <a:ext cx="10972876" cy="1053833"/>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600" b="1" spc="300">
                <a:solidFill>
                  <a:schemeClr val="accent1"/>
                </a:solidFill>
                <a:uFillTx/>
                <a:latin typeface="微软雅黑" panose="020B0503020204020204" pitchFamily="34" charset="-122"/>
                <a:ea typeface="微软雅黑" panose="020B0503020204020204" pitchFamily="34" charset="-122"/>
              </a:rPr>
              <a:t>项目成果——商用处理器开发</a:t>
            </a:r>
            <a:endParaRPr lang="zh-CN" altLang="en-US" sz="4600" b="1" spc="300">
              <a:solidFill>
                <a:schemeClr val="accen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3"/>
            </p:custDataLst>
          </p:nvPr>
        </p:nvSpPr>
        <p:spPr>
          <a:xfrm>
            <a:off x="609563" y="2666981"/>
            <a:ext cx="4133901" cy="3657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800" spc="2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该预译码衍生技术已经实装于中科睿芯集团中科通量公司RVC处理器测试版，并通过了初步流片测试，计划于2024年12月进行流片。</a:t>
            </a:r>
            <a:endParaRPr lang="zh-CN" altLang="en-US" sz="2800" spc="2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custDataLst>
              <p:tags r:id="rId4"/>
            </p:custDataLst>
          </p:nvPr>
        </p:nvPicPr>
        <p:blipFill rotWithShape="1">
          <a:blip r:embed="rId5"/>
          <a:srcRect l="10071" r="10071"/>
          <a:stretch>
            <a:fillRect/>
          </a:stretch>
        </p:blipFill>
        <p:spPr>
          <a:xfrm>
            <a:off x="5353063" y="2666981"/>
            <a:ext cx="6229375" cy="3657600"/>
          </a:xfrm>
          <a:custGeom>
            <a:avLst/>
            <a:gdLst/>
            <a:ahLst/>
            <a:cxnLst>
              <a:cxn ang="3">
                <a:pos x="hc" y="t"/>
              </a:cxn>
              <a:cxn ang="cd2">
                <a:pos x="l" y="vc"/>
              </a:cxn>
              <a:cxn ang="cd4">
                <a:pos x="hc" y="b"/>
              </a:cxn>
              <a:cxn ang="0">
                <a:pos x="r" y="vc"/>
              </a:cxn>
            </a:cxnLst>
            <a:rect l="l" t="t" r="r" b="b"/>
            <a:pathLst>
              <a:path w="5520" h="5760">
                <a:moveTo>
                  <a:pt x="0" y="0"/>
                </a:moveTo>
                <a:lnTo>
                  <a:pt x="5520" y="0"/>
                </a:lnTo>
                <a:lnTo>
                  <a:pt x="5520" y="5760"/>
                </a:lnTo>
                <a:lnTo>
                  <a:pt x="0" y="5760"/>
                </a:lnTo>
                <a:lnTo>
                  <a:pt x="0" y="0"/>
                </a:lnTo>
                <a:close/>
              </a:path>
            </a:pathLst>
          </a:custGeom>
        </p:spPr>
      </p:pic>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609556" y="1524012"/>
            <a:ext cx="10972888" cy="4724438"/>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2"/>
            </p:custDataLst>
          </p:nvPr>
        </p:nvSpPr>
        <p:spPr>
          <a:xfrm>
            <a:off x="1066800" y="609600"/>
            <a:ext cx="10210876" cy="6096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sz="3400" b="1" spc="18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rPr>
              <a:t>未来展望</a:t>
            </a:r>
            <a:endParaRPr lang="zh-CN" sz="3400" b="1" spc="180" dirty="0">
              <a:solidFill>
                <a:schemeClr val="accen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itle 6"/>
          <p:cNvSpPr txBox="1"/>
          <p:nvPr>
            <p:custDataLst>
              <p:tags r:id="rId3"/>
            </p:custDataLst>
          </p:nvPr>
        </p:nvSpPr>
        <p:spPr>
          <a:xfrm>
            <a:off x="914359" y="1828815"/>
            <a:ext cx="10363276" cy="411482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分支预测：</a:t>
            </a:r>
            <a:endPar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目前处理器使用的分支预测比较简单，未来可以</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结合更先进的分支预测算法</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，以提升预测正确率；</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多端口高速缓存：</a:t>
            </a:r>
            <a:endPar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目前数据高速缓存仅支持一个访问端口，而处理器中经常出现读写同时发生的情况，当前设计会在这种情况下损失一定效率，未来可以</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完善高速缓存内部调度算法</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，以支持多端口访问；</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流片和成果发表：</a:t>
            </a:r>
            <a:endParaRPr lang="zh-CN" altLang="en-US" sz="24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目前的设计距离流片要求还有一定距离，未来我们将继续完善设计，将各部分设计都向流片方向进行努力，</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力争在未来能够流片成功</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787400" lvl="1" indent="-330200" algn="l" fontAlgn="ctr">
              <a:lnSpc>
                <a:spcPct val="120000"/>
              </a:lnSpc>
              <a:spcBef>
                <a:spcPts val="0"/>
              </a:spcBef>
              <a:spcAft>
                <a:spcPts val="800"/>
              </a:spcAft>
              <a:buSzPct val="100000"/>
              <a:buFont typeface="Wingdings" panose="05000000000000000000" charset="0"/>
              <a:buChar char="l"/>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本月和下月将会</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尝试</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基于预译码技术</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申请</a:t>
            </a:r>
            <a:r>
              <a:rPr lang="en-US" altLang="zh-CN"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项专利</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，基于《计算系统综合实践》课程设计</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发表</a:t>
            </a:r>
            <a:r>
              <a:rPr lang="en-US" altLang="zh-CN"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spc="100">
                <a:ln w="3175">
                  <a:noFill/>
                  <a:prstDash val="dash"/>
                </a:ln>
                <a:solidFill>
                  <a:srgbClr val="FF0000"/>
                </a:solidFill>
                <a:uFillTx/>
                <a:latin typeface="微软雅黑" panose="020B0503020204020204" pitchFamily="34" charset="-122"/>
                <a:ea typeface="微软雅黑" panose="020B0503020204020204" pitchFamily="34" charset="-122"/>
                <a:cs typeface="微软雅黑" panose="020B0503020204020204" pitchFamily="34" charset="-122"/>
              </a:rPr>
              <a:t>篇论文</a:t>
            </a: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custDataLst>
              <p:tags r:id="rId4"/>
            </p:custDataLst>
          </p:nvPr>
        </p:nvSpPr>
        <p:spPr>
          <a:xfrm>
            <a:off x="609605" y="609600"/>
            <a:ext cx="152401" cy="609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2902403" y="1656938"/>
            <a:ext cx="6365875" cy="993775"/>
          </a:xfrm>
        </p:spPr>
        <p:txBody>
          <a:bodyPr>
            <a:normAutofit/>
          </a:bodyPr>
          <a:lstStyle/>
          <a:p>
            <a:pPr algn="l"/>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感谢！</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副标题 2"/>
          <p:cNvSpPr>
            <a:spLocks noGrp="1"/>
          </p:cNvSpPr>
          <p:nvPr>
            <p:ph type="subTitle" idx="4294967295"/>
          </p:nvPr>
        </p:nvSpPr>
        <p:spPr>
          <a:xfrm>
            <a:off x="4481965" y="2175291"/>
            <a:ext cx="1603375" cy="282575"/>
          </a:xfrm>
        </p:spPr>
        <p:txBody>
          <a:bodyPr>
            <a:normAutofit fontScale="92500" lnSpcReduction="10000"/>
          </a:bodyPr>
          <a:lstStyle/>
          <a:p>
            <a:pPr marL="0" indent="0">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Thank you</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日期占位符 4"/>
          <p:cNvSpPr txBox="1"/>
          <p:nvPr/>
        </p:nvSpPr>
        <p:spPr>
          <a:xfrm>
            <a:off x="4724400" y="5343070"/>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4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rPr>
              <a:t>马子睿</a:t>
            </a:r>
            <a:endParaRPr lang="zh-CN" altLang="en-US" sz="2400" spc="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2967945" y="2579556"/>
            <a:ext cx="5229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副标题 2"/>
          <p:cNvSpPr txBox="1"/>
          <p:nvPr/>
        </p:nvSpPr>
        <p:spPr>
          <a:xfrm>
            <a:off x="2967946" y="2721870"/>
            <a:ext cx="6364968" cy="21920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j-ea"/>
                <a:ea typeface="+mj-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altLang="zh-CN" sz="18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Reference</a:t>
            </a:r>
            <a:endParaRPr lang="en-US" altLang="zh-CN" sz="1800" b="1"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SMITH J E, SOHI G S. The microarchitecture of superscalar processors[J/OL].</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Proceedings of the IEEE, 1995, 83(12): 1609-1624. DOI: 10.1109/5.476078.</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CHATZOPOULOS O, PAPADIMITRIOU G, et al. Towards accurate performance</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modeling of risc-v designs[J/OL]. CARRV ’21, Co-located with ISCA 2021, 2021.</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DOI: 10.48550/arXiv.2106.09991.</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00000"/>
              </a:lnSpc>
              <a:spcBef>
                <a:spcPts val="600"/>
              </a:spcBef>
            </a:pPr>
            <a:r>
              <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叶笑春, 李文明, 张洋, 等. 高通量众核处理器设计[J/OL]. 数据与计算发展前沿, 2020, 2(1): 70.http://www.jfdc.cnic.cn/CN/abstract/article_34.shtml. DOI:10.11871/jfdc.issn.2096-742X.2020.01.006.</a:t>
            </a:r>
            <a:endParaRPr lang="en-US" altLang="zh-CN" sz="8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2380340" y="1975615"/>
            <a:ext cx="317908" cy="2739507"/>
            <a:chOff x="2485793" y="2025877"/>
            <a:chExt cx="339226" cy="2287874"/>
          </a:xfrm>
        </p:grpSpPr>
        <p:sp>
          <p:nvSpPr>
            <p:cNvPr id="10" name="矩形 9"/>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p:cNvGrpSpPr/>
          <p:nvPr/>
        </p:nvGrpSpPr>
        <p:grpSpPr>
          <a:xfrm flipH="1">
            <a:off x="9446150" y="1975615"/>
            <a:ext cx="365510" cy="2733190"/>
            <a:chOff x="2485793" y="2025877"/>
            <a:chExt cx="339226" cy="2287874"/>
          </a:xfrm>
        </p:grpSpPr>
        <p:sp>
          <p:nvSpPr>
            <p:cNvPr id="14" name="矩形 13"/>
            <p:cNvSpPr/>
            <p:nvPr userDrawn="1"/>
          </p:nvSpPr>
          <p:spPr>
            <a:xfrm>
              <a:off x="2485793" y="2025877"/>
              <a:ext cx="180000" cy="228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userDrawn="1"/>
          </p:nvSpPr>
          <p:spPr>
            <a:xfrm>
              <a:off x="2613164" y="2025877"/>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userDrawn="1"/>
          </p:nvSpPr>
          <p:spPr>
            <a:xfrm>
              <a:off x="2649088" y="4186381"/>
              <a:ext cx="175931" cy="12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 name="日期占位符 3"/>
          <p:cNvSpPr>
            <a:spLocks noGrp="1"/>
          </p:cNvSpPr>
          <p:nvPr>
            <p:ph type="dt" sz="half" idx="10"/>
          </p:nvPr>
        </p:nvSpPr>
        <p:spPr/>
        <p:txBody>
          <a:bodyPr/>
          <a:lstStyle/>
          <a:p>
            <a:fld id="{FE50A50F-BFEC-4097-AA6B-D2F73726B853}" type="datetime1">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p>
            <a:fld id="{9CA54AC7-8B74-4520-B1EE-E45E3D31081A}" type="slidenum">
              <a:rPr lang="zh-CN" altLang="en-US" smtClean="0"/>
            </a:fld>
            <a:endParaRPr lang="zh-CN" altLang="en-US"/>
          </a:p>
        </p:txBody>
      </p:sp>
      <p:sp>
        <p:nvSpPr>
          <p:cNvPr id="12" name="文本框 11"/>
          <p:cNvSpPr txBox="1"/>
          <p:nvPr/>
        </p:nvSpPr>
        <p:spPr>
          <a:xfrm>
            <a:off x="560705" y="535305"/>
            <a:ext cx="10459720" cy="460375"/>
          </a:xfrm>
          <a:prstGeom prst="rect">
            <a:avLst/>
          </a:prstGeom>
          <a:noFill/>
        </p:spPr>
        <p:txBody>
          <a:bodyPr wrap="square" rtlCol="0">
            <a:spAutoFit/>
          </a:bodyPr>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为什么经过预译码的跳转指令分支预测正确率能到</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endPar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60705" y="1109980"/>
            <a:ext cx="10899775" cy="3879215"/>
          </a:xfrm>
          <a:prstGeom prst="rect">
            <a:avLst/>
          </a:prstGeom>
        </p:spPr>
      </p:pic>
      <p:sp>
        <p:nvSpPr>
          <p:cNvPr id="8" name="图文框 7"/>
          <p:cNvSpPr/>
          <p:nvPr/>
        </p:nvSpPr>
        <p:spPr>
          <a:xfrm>
            <a:off x="1611630" y="2559050"/>
            <a:ext cx="1119505" cy="514985"/>
          </a:xfrm>
          <a:prstGeom prst="frame">
            <a:avLst>
              <a:gd name="adj1" fmla="val 665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 name="图文框 8"/>
          <p:cNvSpPr/>
          <p:nvPr/>
        </p:nvSpPr>
        <p:spPr>
          <a:xfrm>
            <a:off x="2054225" y="4485005"/>
            <a:ext cx="4414520" cy="424180"/>
          </a:xfrm>
          <a:prstGeom prst="frame">
            <a:avLst>
              <a:gd name="adj1" fmla="val 665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0" name="文本框 9"/>
          <p:cNvSpPr txBox="1"/>
          <p:nvPr/>
        </p:nvSpPr>
        <p:spPr>
          <a:xfrm>
            <a:off x="6583680" y="4224020"/>
            <a:ext cx="4064000" cy="645160"/>
          </a:xfrm>
          <a:prstGeom prst="rect">
            <a:avLst/>
          </a:prstGeom>
          <a:noFill/>
        </p:spPr>
        <p:txBody>
          <a:bodyPr wrap="square" rtlCol="0">
            <a:spAutoFit/>
          </a:bodyPr>
          <a:p>
            <a:r>
              <a:rPr lang="en-US" altLang="zh-CN">
                <a:solidFill>
                  <a:schemeClr val="accent2"/>
                </a:solidFill>
              </a:rPr>
              <a:t>PC</a:t>
            </a:r>
            <a:r>
              <a:rPr lang="zh-CN" altLang="en-US">
                <a:solidFill>
                  <a:schemeClr val="accent2"/>
                </a:solidFill>
              </a:rPr>
              <a:t>相关跳转，只需知道当前</a:t>
            </a:r>
            <a:r>
              <a:rPr lang="en-US" altLang="zh-CN">
                <a:solidFill>
                  <a:schemeClr val="accent2"/>
                </a:solidFill>
              </a:rPr>
              <a:t>PC</a:t>
            </a:r>
            <a:r>
              <a:rPr lang="zh-CN" altLang="en-US">
                <a:solidFill>
                  <a:schemeClr val="accent2"/>
                </a:solidFill>
              </a:rPr>
              <a:t>和指令码即可验证跳转地址</a:t>
            </a:r>
            <a:endParaRPr lang="zh-CN" altLang="en-US">
              <a:solidFill>
                <a:schemeClr val="accent2"/>
              </a:solidFill>
            </a:endParaRPr>
          </a:p>
        </p:txBody>
      </p:sp>
      <p:sp>
        <p:nvSpPr>
          <p:cNvPr id="13" name="文本框 12"/>
          <p:cNvSpPr txBox="1"/>
          <p:nvPr/>
        </p:nvSpPr>
        <p:spPr>
          <a:xfrm>
            <a:off x="2801620" y="2091690"/>
            <a:ext cx="4777105" cy="645160"/>
          </a:xfrm>
          <a:prstGeom prst="rect">
            <a:avLst/>
          </a:prstGeom>
          <a:noFill/>
        </p:spPr>
        <p:txBody>
          <a:bodyPr wrap="square" rtlCol="0">
            <a:spAutoFit/>
          </a:bodyPr>
          <a:p>
            <a:r>
              <a:rPr lang="zh-CN" altLang="en-US">
                <a:solidFill>
                  <a:schemeClr val="accent2"/>
                </a:solidFill>
              </a:rPr>
              <a:t>只需知道当前指令码即可预译码出类型，进而知道需要跳转</a:t>
            </a:r>
            <a:endParaRPr lang="zh-CN" altLang="en-US">
              <a:solidFill>
                <a:schemeClr val="accent2"/>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3470" r="11480"/>
          <a:stretch>
            <a:fillRect/>
          </a:stretch>
        </p:blipFill>
        <p:spPr>
          <a:xfrm>
            <a:off x="1" y="0"/>
            <a:ext cx="3884742" cy="6850063"/>
          </a:xfrm>
          <a:prstGeom prst="rect">
            <a:avLst/>
          </a:prstGeom>
        </p:spPr>
      </p:pic>
      <p:sp>
        <p:nvSpPr>
          <p:cNvPr id="2" name="灯片编号占位符 1"/>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p:nvPr/>
        </p:nvSpPr>
        <p:spPr>
          <a:xfrm>
            <a:off x="-1" y="2862943"/>
            <a:ext cx="3884742" cy="4024116"/>
          </a:xfrm>
          <a:prstGeom prst="rect">
            <a:avLst/>
          </a:prstGeom>
          <a:gradFill flip="none" rotWithShape="1">
            <a:gsLst>
              <a:gs pos="100000">
                <a:schemeClr val="tx1">
                  <a:lumMod val="95000"/>
                  <a:lumOff val="5000"/>
                  <a:alpha val="62000"/>
                </a:schemeClr>
              </a:gs>
              <a:gs pos="12000">
                <a:schemeClr val="tx1">
                  <a:lumMod val="95000"/>
                  <a:lumOff val="5000"/>
                  <a:alpha val="0"/>
                </a:schemeClr>
              </a:gs>
            </a:gsLst>
            <a:lin ang="54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nvGrpSpPr>
        <p:grpSpPr>
          <a:xfrm>
            <a:off x="1666006" y="397078"/>
            <a:ext cx="339226" cy="2282598"/>
            <a:chOff x="2485793" y="2025877"/>
            <a:chExt cx="339226" cy="2282598"/>
          </a:xfrm>
          <a:solidFill>
            <a:schemeClr val="bg1"/>
          </a:solidFill>
        </p:grpSpPr>
        <p:sp>
          <p:nvSpPr>
            <p:cNvPr id="11" name="矩形 10"/>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p:cNvGrpSpPr/>
          <p:nvPr/>
        </p:nvGrpSpPr>
        <p:grpSpPr>
          <a:xfrm flipH="1">
            <a:off x="3988919" y="397078"/>
            <a:ext cx="339226" cy="2282598"/>
            <a:chOff x="2485793" y="2025877"/>
            <a:chExt cx="339226" cy="2282598"/>
          </a:xfrm>
          <a:solidFill>
            <a:schemeClr val="bg2">
              <a:lumMod val="25000"/>
            </a:schemeClr>
          </a:solidFill>
        </p:grpSpPr>
        <p:sp>
          <p:nvSpPr>
            <p:cNvPr id="18" name="矩形 17"/>
            <p:cNvSpPr/>
            <p:nvPr userDrawn="1"/>
          </p:nvSpPr>
          <p:spPr>
            <a:xfrm>
              <a:off x="2485793" y="2025877"/>
              <a:ext cx="180000" cy="228259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userDrawn="1"/>
          </p:nvSpPr>
          <p:spPr>
            <a:xfrm>
              <a:off x="2613164" y="2025877"/>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p:nvPr userDrawn="1"/>
          </p:nvSpPr>
          <p:spPr>
            <a:xfrm>
              <a:off x="2649088" y="4179124"/>
              <a:ext cx="175931" cy="127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标题 1"/>
          <p:cNvSpPr txBox="1"/>
          <p:nvPr/>
        </p:nvSpPr>
        <p:spPr>
          <a:xfrm>
            <a:off x="2318356" y="1172510"/>
            <a:ext cx="1751347" cy="13638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sz="4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circle-doodle_67622"/>
          <p:cNvSpPr/>
          <p:nvPr/>
        </p:nvSpPr>
        <p:spPr>
          <a:xfrm>
            <a:off x="6213318" y="1677078"/>
            <a:ext cx="151257" cy="503508"/>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circle-doodle_67622"/>
          <p:cNvSpPr/>
          <p:nvPr/>
        </p:nvSpPr>
        <p:spPr>
          <a:xfrm>
            <a:off x="6124415" y="2564680"/>
            <a:ext cx="329062" cy="503508"/>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circle-doodle_67622"/>
          <p:cNvSpPr/>
          <p:nvPr/>
        </p:nvSpPr>
        <p:spPr>
          <a:xfrm>
            <a:off x="6140189" y="3452282"/>
            <a:ext cx="297515" cy="503508"/>
          </a:xfrm>
          <a:custGeom>
            <a:avLst/>
            <a:gdLst>
              <a:gd name="T0" fmla="*/ 4959 w 7564"/>
              <a:gd name="T1" fmla="*/ 11264 h 12800"/>
              <a:gd name="T2" fmla="*/ 5746 w 7564"/>
              <a:gd name="T3" fmla="*/ 12147 h 12800"/>
              <a:gd name="T4" fmla="*/ 5338 w 7564"/>
              <a:gd name="T5" fmla="*/ 12531 h 12800"/>
              <a:gd name="T6" fmla="*/ 4441 w 7564"/>
              <a:gd name="T7" fmla="*/ 12800 h 12800"/>
              <a:gd name="T8" fmla="*/ 699 w 7564"/>
              <a:gd name="T9" fmla="*/ 12800 h 12800"/>
              <a:gd name="T10" fmla="*/ 0 w 7564"/>
              <a:gd name="T11" fmla="*/ 12052 h 12800"/>
              <a:gd name="T12" fmla="*/ 967 w 7564"/>
              <a:gd name="T13" fmla="*/ 11264 h 12800"/>
              <a:gd name="T14" fmla="*/ 4959 w 7564"/>
              <a:gd name="T15" fmla="*/ 11264 h 12800"/>
              <a:gd name="T16" fmla="*/ 5446 w 7564"/>
              <a:gd name="T17" fmla="*/ 5642 h 12800"/>
              <a:gd name="T18" fmla="*/ 6183 w 7564"/>
              <a:gd name="T19" fmla="*/ 6391 h 12800"/>
              <a:gd name="T20" fmla="*/ 5311 w 7564"/>
              <a:gd name="T21" fmla="*/ 7177 h 12800"/>
              <a:gd name="T22" fmla="*/ 1339 w 7564"/>
              <a:gd name="T23" fmla="*/ 7177 h 12800"/>
              <a:gd name="T24" fmla="*/ 579 w 7564"/>
              <a:gd name="T25" fmla="*/ 6390 h 12800"/>
              <a:gd name="T26" fmla="*/ 1473 w 7564"/>
              <a:gd name="T27" fmla="*/ 5641 h 12800"/>
              <a:gd name="T28" fmla="*/ 5446 w 7564"/>
              <a:gd name="T29" fmla="*/ 5641 h 12800"/>
              <a:gd name="T30" fmla="*/ 5446 w 7564"/>
              <a:gd name="T31" fmla="*/ 5642 h 12800"/>
              <a:gd name="T32" fmla="*/ 1824 w 7564"/>
              <a:gd name="T33" fmla="*/ 1536 h 12800"/>
              <a:gd name="T34" fmla="*/ 1106 w 7564"/>
              <a:gd name="T35" fmla="*/ 787 h 12800"/>
              <a:gd name="T36" fmla="*/ 1958 w 7564"/>
              <a:gd name="T37" fmla="*/ 0 h 12800"/>
              <a:gd name="T38" fmla="*/ 5739 w 7564"/>
              <a:gd name="T39" fmla="*/ 0 h 12800"/>
              <a:gd name="T40" fmla="*/ 6067 w 7564"/>
              <a:gd name="T41" fmla="*/ 19 h 12800"/>
              <a:gd name="T42" fmla="*/ 6577 w 7564"/>
              <a:gd name="T43" fmla="*/ 365 h 12800"/>
              <a:gd name="T44" fmla="*/ 6834 w 7564"/>
              <a:gd name="T45" fmla="*/ 672 h 12800"/>
              <a:gd name="T46" fmla="*/ 5816 w 7564"/>
              <a:gd name="T47" fmla="*/ 1536 h 12800"/>
              <a:gd name="T48" fmla="*/ 1824 w 7564"/>
              <a:gd name="T49" fmla="*/ 1536 h 12800"/>
              <a:gd name="T50" fmla="*/ 5542 w 7564"/>
              <a:gd name="T51" fmla="*/ 7407 h 12800"/>
              <a:gd name="T52" fmla="*/ 6412 w 7564"/>
              <a:gd name="T53" fmla="*/ 6601 h 12800"/>
              <a:gd name="T54" fmla="*/ 6750 w 7564"/>
              <a:gd name="T55" fmla="*/ 6946 h 12800"/>
              <a:gd name="T56" fmla="*/ 7031 w 7564"/>
              <a:gd name="T57" fmla="*/ 7522 h 12800"/>
              <a:gd name="T58" fmla="*/ 7036 w 7564"/>
              <a:gd name="T59" fmla="*/ 7810 h 12800"/>
              <a:gd name="T60" fmla="*/ 6761 w 7564"/>
              <a:gd name="T61" fmla="*/ 10804 h 12800"/>
              <a:gd name="T62" fmla="*/ 6385 w 7564"/>
              <a:gd name="T63" fmla="*/ 11553 h 12800"/>
              <a:gd name="T64" fmla="*/ 5939 w 7564"/>
              <a:gd name="T65" fmla="*/ 11936 h 12800"/>
              <a:gd name="T66" fmla="*/ 5215 w 7564"/>
              <a:gd name="T67" fmla="*/ 11111 h 12800"/>
              <a:gd name="T68" fmla="*/ 5542 w 7564"/>
              <a:gd name="T69" fmla="*/ 7407 h 12800"/>
              <a:gd name="T70" fmla="*/ 6045 w 7564"/>
              <a:gd name="T71" fmla="*/ 1746 h 12800"/>
              <a:gd name="T72" fmla="*/ 7046 w 7564"/>
              <a:gd name="T73" fmla="*/ 902 h 12800"/>
              <a:gd name="T74" fmla="*/ 7299 w 7564"/>
              <a:gd name="T75" fmla="*/ 1170 h 12800"/>
              <a:gd name="T76" fmla="*/ 7558 w 7564"/>
              <a:gd name="T77" fmla="*/ 1708 h 12800"/>
              <a:gd name="T78" fmla="*/ 7538 w 7564"/>
              <a:gd name="T79" fmla="*/ 2149 h 12800"/>
              <a:gd name="T80" fmla="*/ 7283 w 7564"/>
              <a:gd name="T81" fmla="*/ 4932 h 12800"/>
              <a:gd name="T82" fmla="*/ 6981 w 7564"/>
              <a:gd name="T83" fmla="*/ 5642 h 12800"/>
              <a:gd name="T84" fmla="*/ 6414 w 7564"/>
              <a:gd name="T85" fmla="*/ 6179 h 12800"/>
              <a:gd name="T86" fmla="*/ 5697 w 7564"/>
              <a:gd name="T87" fmla="*/ 5449 h 12800"/>
              <a:gd name="T88" fmla="*/ 6045 w 7564"/>
              <a:gd name="T89" fmla="*/ 1746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64" h="12800">
                <a:moveTo>
                  <a:pt x="4959" y="11264"/>
                </a:moveTo>
                <a:lnTo>
                  <a:pt x="5746" y="12147"/>
                </a:lnTo>
                <a:lnTo>
                  <a:pt x="5338" y="12531"/>
                </a:lnTo>
                <a:cubicBezTo>
                  <a:pt x="5125" y="12722"/>
                  <a:pt x="4882" y="12800"/>
                  <a:pt x="4441" y="12800"/>
                </a:cubicBezTo>
                <a:lnTo>
                  <a:pt x="699" y="12800"/>
                </a:lnTo>
                <a:lnTo>
                  <a:pt x="0" y="12052"/>
                </a:lnTo>
                <a:lnTo>
                  <a:pt x="967" y="11264"/>
                </a:lnTo>
                <a:lnTo>
                  <a:pt x="4959" y="11264"/>
                </a:lnTo>
                <a:close/>
                <a:moveTo>
                  <a:pt x="5446" y="5642"/>
                </a:moveTo>
                <a:lnTo>
                  <a:pt x="6183" y="6391"/>
                </a:lnTo>
                <a:lnTo>
                  <a:pt x="5311" y="7177"/>
                </a:lnTo>
                <a:lnTo>
                  <a:pt x="1339" y="7177"/>
                </a:lnTo>
                <a:lnTo>
                  <a:pt x="579" y="6390"/>
                </a:lnTo>
                <a:lnTo>
                  <a:pt x="1473" y="5641"/>
                </a:lnTo>
                <a:lnTo>
                  <a:pt x="5446" y="5641"/>
                </a:lnTo>
                <a:lnTo>
                  <a:pt x="5446" y="5642"/>
                </a:lnTo>
                <a:close/>
                <a:moveTo>
                  <a:pt x="1824" y="1536"/>
                </a:moveTo>
                <a:lnTo>
                  <a:pt x="1106" y="787"/>
                </a:lnTo>
                <a:lnTo>
                  <a:pt x="1958" y="0"/>
                </a:lnTo>
                <a:lnTo>
                  <a:pt x="5739" y="0"/>
                </a:lnTo>
                <a:cubicBezTo>
                  <a:pt x="5912" y="0"/>
                  <a:pt x="6028" y="19"/>
                  <a:pt x="6067" y="19"/>
                </a:cubicBezTo>
                <a:cubicBezTo>
                  <a:pt x="6203" y="38"/>
                  <a:pt x="6407" y="172"/>
                  <a:pt x="6577" y="365"/>
                </a:cubicBezTo>
                <a:lnTo>
                  <a:pt x="6834" y="672"/>
                </a:lnTo>
                <a:lnTo>
                  <a:pt x="5816" y="1536"/>
                </a:lnTo>
                <a:lnTo>
                  <a:pt x="1824" y="1536"/>
                </a:lnTo>
                <a:close/>
                <a:moveTo>
                  <a:pt x="5542" y="7407"/>
                </a:moveTo>
                <a:lnTo>
                  <a:pt x="6412" y="6601"/>
                </a:lnTo>
                <a:lnTo>
                  <a:pt x="6750" y="6946"/>
                </a:lnTo>
                <a:cubicBezTo>
                  <a:pt x="6941" y="7157"/>
                  <a:pt x="7012" y="7311"/>
                  <a:pt x="7031" y="7522"/>
                </a:cubicBezTo>
                <a:cubicBezTo>
                  <a:pt x="7039" y="7618"/>
                  <a:pt x="7048" y="7714"/>
                  <a:pt x="7036" y="7810"/>
                </a:cubicBezTo>
                <a:lnTo>
                  <a:pt x="6761" y="10804"/>
                </a:lnTo>
                <a:cubicBezTo>
                  <a:pt x="6734" y="11149"/>
                  <a:pt x="6652" y="11303"/>
                  <a:pt x="6385" y="11553"/>
                </a:cubicBezTo>
                <a:lnTo>
                  <a:pt x="5939" y="11936"/>
                </a:lnTo>
                <a:lnTo>
                  <a:pt x="5215" y="11111"/>
                </a:lnTo>
                <a:lnTo>
                  <a:pt x="5542" y="7407"/>
                </a:lnTo>
                <a:close/>
                <a:moveTo>
                  <a:pt x="6045" y="1746"/>
                </a:moveTo>
                <a:lnTo>
                  <a:pt x="7046" y="902"/>
                </a:lnTo>
                <a:lnTo>
                  <a:pt x="7299" y="1170"/>
                </a:lnTo>
                <a:cubicBezTo>
                  <a:pt x="7449" y="1343"/>
                  <a:pt x="7541" y="1516"/>
                  <a:pt x="7558" y="1708"/>
                </a:cubicBezTo>
                <a:cubicBezTo>
                  <a:pt x="7564" y="1785"/>
                  <a:pt x="7557" y="1919"/>
                  <a:pt x="7538" y="2149"/>
                </a:cubicBezTo>
                <a:lnTo>
                  <a:pt x="7283" y="4932"/>
                </a:lnTo>
                <a:cubicBezTo>
                  <a:pt x="7258" y="5296"/>
                  <a:pt x="7192" y="5431"/>
                  <a:pt x="6981" y="5642"/>
                </a:cubicBezTo>
                <a:lnTo>
                  <a:pt x="6414" y="6179"/>
                </a:lnTo>
                <a:lnTo>
                  <a:pt x="5697" y="5449"/>
                </a:lnTo>
                <a:lnTo>
                  <a:pt x="6045" y="174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6785533" y="1655138"/>
            <a:ext cx="3740461" cy="52197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研究背景</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p:cNvSpPr txBox="1"/>
          <p:nvPr/>
        </p:nvSpPr>
        <p:spPr>
          <a:xfrm>
            <a:off x="6785532" y="2556410"/>
            <a:ext cx="3740461" cy="52197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主要研究工作</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31"/>
          <p:cNvSpPr txBox="1"/>
          <p:nvPr/>
        </p:nvSpPr>
        <p:spPr>
          <a:xfrm>
            <a:off x="6785610" y="3454400"/>
            <a:ext cx="3740785" cy="521970"/>
          </a:xfrm>
          <a:prstGeom prst="rect">
            <a:avLst/>
          </a:prstGeom>
          <a:noFill/>
        </p:spPr>
        <p:txBody>
          <a:bodyPr wrap="square" rtlCol="0">
            <a:spAutoFit/>
          </a:bodyPr>
          <a:lstStyle/>
          <a:p>
            <a:r>
              <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rPr>
              <a:t>研究成果与结论</a:t>
            </a:r>
            <a:endParaRPr lang="zh-CN" altLang="en-US"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circle-doodle_67622"/>
          <p:cNvSpPr/>
          <p:nvPr/>
        </p:nvSpPr>
        <p:spPr>
          <a:xfrm>
            <a:off x="6122653" y="4352610"/>
            <a:ext cx="301039" cy="503508"/>
          </a:xfrm>
          <a:custGeom>
            <a:avLst/>
            <a:gdLst>
              <a:gd name="T0" fmla="*/ 1474 w 7654"/>
              <a:gd name="T1" fmla="*/ 5477 h 12800"/>
              <a:gd name="T2" fmla="*/ 675 w 7654"/>
              <a:gd name="T3" fmla="*/ 6230 h 12800"/>
              <a:gd name="T4" fmla="*/ 321 w 7654"/>
              <a:gd name="T5" fmla="*/ 5854 h 12800"/>
              <a:gd name="T6" fmla="*/ 6 w 7654"/>
              <a:gd name="T7" fmla="*/ 5270 h 12800"/>
              <a:gd name="T8" fmla="*/ 9 w 7654"/>
              <a:gd name="T9" fmla="*/ 4875 h 12800"/>
              <a:gd name="T10" fmla="*/ 387 w 7654"/>
              <a:gd name="T11" fmla="*/ 790 h 12800"/>
              <a:gd name="T12" fmla="*/ 1221 w 7654"/>
              <a:gd name="T13" fmla="*/ 0 h 12800"/>
              <a:gd name="T14" fmla="*/ 1893 w 7654"/>
              <a:gd name="T15" fmla="*/ 790 h 12800"/>
              <a:gd name="T16" fmla="*/ 1474 w 7654"/>
              <a:gd name="T17" fmla="*/ 5477 h 12800"/>
              <a:gd name="T18" fmla="*/ 5517 w 7654"/>
              <a:gd name="T19" fmla="*/ 5646 h 12800"/>
              <a:gd name="T20" fmla="*/ 6206 w 7654"/>
              <a:gd name="T21" fmla="*/ 6418 h 12800"/>
              <a:gd name="T22" fmla="*/ 5291 w 7654"/>
              <a:gd name="T23" fmla="*/ 7153 h 12800"/>
              <a:gd name="T24" fmla="*/ 2186 w 7654"/>
              <a:gd name="T25" fmla="*/ 7153 h 12800"/>
              <a:gd name="T26" fmla="*/ 1845 w 7654"/>
              <a:gd name="T27" fmla="*/ 7134 h 12800"/>
              <a:gd name="T28" fmla="*/ 1358 w 7654"/>
              <a:gd name="T29" fmla="*/ 6946 h 12800"/>
              <a:gd name="T30" fmla="*/ 881 w 7654"/>
              <a:gd name="T31" fmla="*/ 6438 h 12800"/>
              <a:gd name="T32" fmla="*/ 1734 w 7654"/>
              <a:gd name="T33" fmla="*/ 5647 h 12800"/>
              <a:gd name="T34" fmla="*/ 5517 w 7654"/>
              <a:gd name="T35" fmla="*/ 5647 h 12800"/>
              <a:gd name="T36" fmla="*/ 5517 w 7654"/>
              <a:gd name="T37" fmla="*/ 5646 h 12800"/>
              <a:gd name="T38" fmla="*/ 6661 w 7654"/>
              <a:gd name="T39" fmla="*/ 12047 h 12800"/>
              <a:gd name="T40" fmla="*/ 5842 w 7654"/>
              <a:gd name="T41" fmla="*/ 12800 h 12800"/>
              <a:gd name="T42" fmla="*/ 5155 w 7654"/>
              <a:gd name="T43" fmla="*/ 12047 h 12800"/>
              <a:gd name="T44" fmla="*/ 5574 w 7654"/>
              <a:gd name="T45" fmla="*/ 7378 h 12800"/>
              <a:gd name="T46" fmla="*/ 6378 w 7654"/>
              <a:gd name="T47" fmla="*/ 6663 h 12800"/>
              <a:gd name="T48" fmla="*/ 7080 w 7654"/>
              <a:gd name="T49" fmla="*/ 7378 h 12800"/>
              <a:gd name="T50" fmla="*/ 6661 w 7654"/>
              <a:gd name="T51" fmla="*/ 12047 h 12800"/>
              <a:gd name="T52" fmla="*/ 7234 w 7654"/>
              <a:gd name="T53" fmla="*/ 5477 h 12800"/>
              <a:gd name="T54" fmla="*/ 6415 w 7654"/>
              <a:gd name="T55" fmla="*/ 6230 h 12800"/>
              <a:gd name="T56" fmla="*/ 5746 w 7654"/>
              <a:gd name="T57" fmla="*/ 5458 h 12800"/>
              <a:gd name="T58" fmla="*/ 6148 w 7654"/>
              <a:gd name="T59" fmla="*/ 809 h 12800"/>
              <a:gd name="T60" fmla="*/ 6981 w 7654"/>
              <a:gd name="T61" fmla="*/ 0 h 12800"/>
              <a:gd name="T62" fmla="*/ 7654 w 7654"/>
              <a:gd name="T63" fmla="*/ 809 h 12800"/>
              <a:gd name="T64" fmla="*/ 7234 w 7654"/>
              <a:gd name="T65" fmla="*/ 547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54" h="12800">
                <a:moveTo>
                  <a:pt x="1474" y="5477"/>
                </a:moveTo>
                <a:lnTo>
                  <a:pt x="675" y="6230"/>
                </a:lnTo>
                <a:lnTo>
                  <a:pt x="321" y="5854"/>
                </a:lnTo>
                <a:cubicBezTo>
                  <a:pt x="135" y="5666"/>
                  <a:pt x="23" y="5458"/>
                  <a:pt x="6" y="5270"/>
                </a:cubicBezTo>
                <a:cubicBezTo>
                  <a:pt x="0" y="5196"/>
                  <a:pt x="7" y="5063"/>
                  <a:pt x="9" y="4875"/>
                </a:cubicBezTo>
                <a:lnTo>
                  <a:pt x="387" y="790"/>
                </a:lnTo>
                <a:lnTo>
                  <a:pt x="1221" y="0"/>
                </a:lnTo>
                <a:lnTo>
                  <a:pt x="1893" y="790"/>
                </a:lnTo>
                <a:lnTo>
                  <a:pt x="1474" y="5477"/>
                </a:lnTo>
                <a:close/>
                <a:moveTo>
                  <a:pt x="5517" y="5646"/>
                </a:moveTo>
                <a:lnTo>
                  <a:pt x="6206" y="6418"/>
                </a:lnTo>
                <a:lnTo>
                  <a:pt x="5291" y="7153"/>
                </a:lnTo>
                <a:lnTo>
                  <a:pt x="2186" y="7153"/>
                </a:lnTo>
                <a:cubicBezTo>
                  <a:pt x="2016" y="7153"/>
                  <a:pt x="1903" y="7153"/>
                  <a:pt x="1845" y="7134"/>
                </a:cubicBezTo>
                <a:cubicBezTo>
                  <a:pt x="1676" y="7134"/>
                  <a:pt x="1461" y="7040"/>
                  <a:pt x="1358" y="6946"/>
                </a:cubicBezTo>
                <a:lnTo>
                  <a:pt x="881" y="6438"/>
                </a:lnTo>
                <a:lnTo>
                  <a:pt x="1734" y="5647"/>
                </a:lnTo>
                <a:lnTo>
                  <a:pt x="5517" y="5647"/>
                </a:lnTo>
                <a:lnTo>
                  <a:pt x="5517" y="5646"/>
                </a:lnTo>
                <a:close/>
                <a:moveTo>
                  <a:pt x="6661" y="12047"/>
                </a:moveTo>
                <a:lnTo>
                  <a:pt x="5842" y="12800"/>
                </a:lnTo>
                <a:lnTo>
                  <a:pt x="5155" y="12047"/>
                </a:lnTo>
                <a:lnTo>
                  <a:pt x="5574" y="7378"/>
                </a:lnTo>
                <a:lnTo>
                  <a:pt x="6378" y="6663"/>
                </a:lnTo>
                <a:lnTo>
                  <a:pt x="7080" y="7378"/>
                </a:lnTo>
                <a:lnTo>
                  <a:pt x="6661" y="12047"/>
                </a:lnTo>
                <a:close/>
                <a:moveTo>
                  <a:pt x="7234" y="5477"/>
                </a:moveTo>
                <a:lnTo>
                  <a:pt x="6415" y="6230"/>
                </a:lnTo>
                <a:lnTo>
                  <a:pt x="5746" y="5458"/>
                </a:lnTo>
                <a:lnTo>
                  <a:pt x="6148" y="809"/>
                </a:lnTo>
                <a:lnTo>
                  <a:pt x="6981" y="0"/>
                </a:lnTo>
                <a:lnTo>
                  <a:pt x="7654" y="809"/>
                </a:lnTo>
                <a:lnTo>
                  <a:pt x="7234" y="547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p:cNvSpPr txBox="1"/>
          <p:nvPr/>
        </p:nvSpPr>
        <p:spPr>
          <a:xfrm>
            <a:off x="6769757" y="4354838"/>
            <a:ext cx="3740461" cy="521970"/>
          </a:xfrm>
          <a:prstGeom prst="rect">
            <a:avLst/>
          </a:prstGeom>
          <a:noFill/>
        </p:spPr>
        <p:txBody>
          <a:bodyPr wrap="square" rtlCol="0">
            <a:spAutoFit/>
          </a:bodyPr>
          <a:lstStyle/>
          <a:p>
            <a:r>
              <a:rPr lang="zh-CN" sz="2800" b="1" spc="300" dirty="0">
                <a:latin typeface="微软雅黑" panose="020B0503020204020204" pitchFamily="34" charset="-122"/>
                <a:ea typeface="微软雅黑" panose="020B0503020204020204" pitchFamily="34" charset="-122"/>
                <a:sym typeface="微软雅黑" panose="020B0503020204020204" pitchFamily="34" charset="-122"/>
              </a:rPr>
              <a:t>总结与展望</a:t>
            </a:r>
            <a:endParaRPr lang="zh-CN" sz="28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454650" y="2565400"/>
            <a:ext cx="4388485" cy="58356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研究背景</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5454650" y="3429000"/>
            <a:ext cx="2938780" cy="368300"/>
          </a:xfrm>
          <a:prstGeom prst="rect">
            <a:avLst/>
          </a:prstGeom>
          <a:noFill/>
        </p:spPr>
        <p:txBody>
          <a:bodyPr wrap="square" rtlCol="0">
            <a:spAutoFit/>
          </a:bodyPr>
          <a:lstStyle/>
          <a:p>
            <a:pPr algn="dist"/>
            <a:r>
              <a:rPr 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Research Background</a:t>
            </a:r>
            <a:endParaRPr lang="en-US"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circle-doodle_67622"/>
          <p:cNvSpPr/>
          <p:nvPr/>
        </p:nvSpPr>
        <p:spPr>
          <a:xfrm>
            <a:off x="3490137" y="1466512"/>
            <a:ext cx="681209" cy="2267626"/>
          </a:xfrm>
          <a:custGeom>
            <a:avLst/>
            <a:gdLst>
              <a:gd name="T0" fmla="*/ 724 w 3846"/>
              <a:gd name="T1" fmla="*/ 1520 h 12800"/>
              <a:gd name="T2" fmla="*/ 0 w 3846"/>
              <a:gd name="T3" fmla="*/ 836 h 12800"/>
              <a:gd name="T4" fmla="*/ 857 w 3846"/>
              <a:gd name="T5" fmla="*/ 0 h 12800"/>
              <a:gd name="T6" fmla="*/ 3611 w 3846"/>
              <a:gd name="T7" fmla="*/ 0 h 12800"/>
              <a:gd name="T8" fmla="*/ 1939 w 3846"/>
              <a:gd name="T9" fmla="*/ 1520 h 12800"/>
              <a:gd name="T10" fmla="*/ 724 w 3846"/>
              <a:gd name="T11" fmla="*/ 1520 h 12800"/>
              <a:gd name="T12" fmla="*/ 1725 w 3846"/>
              <a:gd name="T13" fmla="*/ 7102 h 12800"/>
              <a:gd name="T14" fmla="*/ 2538 w 3846"/>
              <a:gd name="T15" fmla="*/ 6399 h 12800"/>
              <a:gd name="T16" fmla="*/ 3245 w 3846"/>
              <a:gd name="T17" fmla="*/ 7102 h 12800"/>
              <a:gd name="T18" fmla="*/ 2803 w 3846"/>
              <a:gd name="T19" fmla="*/ 12040 h 12800"/>
              <a:gd name="T20" fmla="*/ 1977 w 3846"/>
              <a:gd name="T21" fmla="*/ 12800 h 12800"/>
              <a:gd name="T22" fmla="*/ 1284 w 3846"/>
              <a:gd name="T23" fmla="*/ 12040 h 12800"/>
              <a:gd name="T24" fmla="*/ 1725 w 3846"/>
              <a:gd name="T25" fmla="*/ 7102 h 12800"/>
              <a:gd name="T26" fmla="*/ 2193 w 3846"/>
              <a:gd name="T27" fmla="*/ 1804 h 12800"/>
              <a:gd name="T28" fmla="*/ 3846 w 3846"/>
              <a:gd name="T29" fmla="*/ 304 h 12800"/>
              <a:gd name="T30" fmla="*/ 3378 w 3846"/>
              <a:gd name="T31" fmla="*/ 5583 h 12800"/>
              <a:gd name="T32" fmla="*/ 2538 w 3846"/>
              <a:gd name="T33" fmla="*/ 6400 h 12800"/>
              <a:gd name="T34" fmla="*/ 1858 w 3846"/>
              <a:gd name="T35" fmla="*/ 5583 h 12800"/>
              <a:gd name="T36" fmla="*/ 2193 w 3846"/>
              <a:gd name="T37" fmla="*/ 1804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6" h="12800">
                <a:moveTo>
                  <a:pt x="724" y="1520"/>
                </a:moveTo>
                <a:lnTo>
                  <a:pt x="0" y="836"/>
                </a:lnTo>
                <a:lnTo>
                  <a:pt x="857" y="0"/>
                </a:lnTo>
                <a:lnTo>
                  <a:pt x="3611" y="0"/>
                </a:lnTo>
                <a:lnTo>
                  <a:pt x="1939" y="1520"/>
                </a:lnTo>
                <a:lnTo>
                  <a:pt x="724" y="1520"/>
                </a:lnTo>
                <a:close/>
                <a:moveTo>
                  <a:pt x="1725" y="7102"/>
                </a:moveTo>
                <a:lnTo>
                  <a:pt x="2538" y="6399"/>
                </a:lnTo>
                <a:lnTo>
                  <a:pt x="3245" y="7102"/>
                </a:lnTo>
                <a:lnTo>
                  <a:pt x="2803" y="12040"/>
                </a:lnTo>
                <a:lnTo>
                  <a:pt x="1977" y="12800"/>
                </a:lnTo>
                <a:lnTo>
                  <a:pt x="1284" y="12040"/>
                </a:lnTo>
                <a:lnTo>
                  <a:pt x="1725" y="7102"/>
                </a:lnTo>
                <a:close/>
                <a:moveTo>
                  <a:pt x="2193" y="1804"/>
                </a:moveTo>
                <a:lnTo>
                  <a:pt x="3846" y="304"/>
                </a:lnTo>
                <a:lnTo>
                  <a:pt x="3378" y="5583"/>
                </a:lnTo>
                <a:lnTo>
                  <a:pt x="2538" y="6400"/>
                </a:lnTo>
                <a:lnTo>
                  <a:pt x="1858" y="5583"/>
                </a:lnTo>
                <a:lnTo>
                  <a:pt x="2193" y="180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6285" y="307975"/>
            <a:ext cx="330708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处理器超标量设计</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p:cNvSpPr/>
          <p:nvPr>
            <p:custDataLst>
              <p:tags r:id="rId1"/>
            </p:custDataLst>
          </p:nvPr>
        </p:nvSpPr>
        <p:spPr>
          <a:xfrm>
            <a:off x="5001578" y="5133340"/>
            <a:ext cx="6494780" cy="71183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a:solidFill>
                  <a:schemeClr val="tx1">
                    <a:lumMod val="65000"/>
                    <a:lumOff val="35000"/>
                  </a:schemeClr>
                </a:solidFill>
                <a:latin typeface="+mn-ea"/>
                <a:cs typeface="+mn-ea"/>
              </a:rPr>
              <a:t>超标量处理器的设计可以</a:t>
            </a:r>
            <a:r>
              <a:rPr lang="zh-CN" altLang="en-US" sz="1400">
                <a:solidFill>
                  <a:srgbClr val="FF0000"/>
                </a:solidFill>
                <a:latin typeface="+mn-ea"/>
                <a:cs typeface="+mn-ea"/>
              </a:rPr>
              <a:t>很容易地进行扩展</a:t>
            </a:r>
            <a:r>
              <a:rPr lang="zh-CN" altLang="en-US" sz="1400">
                <a:solidFill>
                  <a:schemeClr val="tx1">
                    <a:lumMod val="65000"/>
                    <a:lumOff val="35000"/>
                  </a:schemeClr>
                </a:solidFill>
                <a:latin typeface="+mn-ea"/>
                <a:cs typeface="+mn-ea"/>
              </a:rPr>
              <a:t>，通过增加功能单元或者优化指令调度算法等方式来提高性能。</a:t>
            </a:r>
            <a:endParaRPr lang="zh-CN" altLang="en-US" sz="1400">
              <a:solidFill>
                <a:schemeClr val="tx1">
                  <a:lumMod val="65000"/>
                  <a:lumOff val="35000"/>
                </a:schemeClr>
              </a:solidFill>
              <a:latin typeface="+mn-ea"/>
              <a:cs typeface="+mn-ea"/>
            </a:endParaRPr>
          </a:p>
        </p:txBody>
      </p:sp>
      <p:sp>
        <p:nvSpPr>
          <p:cNvPr id="28" name="矩形 27"/>
          <p:cNvSpPr/>
          <p:nvPr>
            <p:custDataLst>
              <p:tags r:id="rId2"/>
            </p:custDataLst>
          </p:nvPr>
        </p:nvSpPr>
        <p:spPr>
          <a:xfrm>
            <a:off x="5001578" y="4722495"/>
            <a:ext cx="6494779" cy="391795"/>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rPr>
              <a:t>更好的可扩展性</a:t>
            </a:r>
            <a:endParaRPr lang="zh-CN" altLang="en-US" sz="2000" b="1">
              <a:solidFill>
                <a:schemeClr val="accent1"/>
              </a:solidFill>
              <a:latin typeface="+mn-ea"/>
              <a:cs typeface="+mn-ea"/>
            </a:endParaRPr>
          </a:p>
        </p:txBody>
      </p:sp>
      <p:sp>
        <p:nvSpPr>
          <p:cNvPr id="29" name="矩形 28"/>
          <p:cNvSpPr/>
          <p:nvPr>
            <p:custDataLst>
              <p:tags r:id="rId3"/>
            </p:custDataLst>
          </p:nvPr>
        </p:nvSpPr>
        <p:spPr>
          <a:xfrm>
            <a:off x="4997133" y="3896995"/>
            <a:ext cx="6494780" cy="71183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a:solidFill>
                  <a:schemeClr val="tx1">
                    <a:lumMod val="65000"/>
                    <a:lumOff val="35000"/>
                  </a:schemeClr>
                </a:solidFill>
                <a:latin typeface="+mn-ea"/>
                <a:cs typeface="+mn-ea"/>
              </a:rPr>
              <a:t>超标量处理器具有多个功能单元，能够并行执行不同类型的指令，充分利用处理器的硬件资源，</a:t>
            </a:r>
            <a:r>
              <a:rPr lang="zh-CN" altLang="en-US" sz="1400">
                <a:solidFill>
                  <a:srgbClr val="FF0000"/>
                </a:solidFill>
                <a:latin typeface="+mn-ea"/>
                <a:cs typeface="+mn-ea"/>
              </a:rPr>
              <a:t>提高了资源利用率</a:t>
            </a:r>
            <a:r>
              <a:rPr lang="zh-CN" altLang="en-US" sz="1400">
                <a:solidFill>
                  <a:schemeClr val="tx1">
                    <a:lumMod val="65000"/>
                    <a:lumOff val="35000"/>
                  </a:schemeClr>
                </a:solidFill>
                <a:latin typeface="+mn-ea"/>
                <a:cs typeface="+mn-ea"/>
              </a:rPr>
              <a:t>。</a:t>
            </a:r>
            <a:endParaRPr lang="zh-CN" altLang="en-US" sz="1400">
              <a:solidFill>
                <a:schemeClr val="tx1">
                  <a:lumMod val="65000"/>
                  <a:lumOff val="35000"/>
                </a:schemeClr>
              </a:solidFill>
              <a:latin typeface="+mn-ea"/>
              <a:cs typeface="+mn-ea"/>
            </a:endParaRPr>
          </a:p>
        </p:txBody>
      </p:sp>
      <p:sp>
        <p:nvSpPr>
          <p:cNvPr id="30" name="矩形 29"/>
          <p:cNvSpPr/>
          <p:nvPr>
            <p:custDataLst>
              <p:tags r:id="rId4"/>
            </p:custDataLst>
          </p:nvPr>
        </p:nvSpPr>
        <p:spPr>
          <a:xfrm>
            <a:off x="5001578" y="3486150"/>
            <a:ext cx="6494779" cy="391795"/>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6"/>
                </a:solidFill>
                <a:latin typeface="+mn-ea"/>
                <a:cs typeface="+mn-ea"/>
              </a:rPr>
              <a:t>更好的资源利用</a:t>
            </a:r>
            <a:endParaRPr lang="zh-CN" altLang="en-US" sz="2000" b="1">
              <a:solidFill>
                <a:schemeClr val="accent6"/>
              </a:solidFill>
              <a:latin typeface="+mn-ea"/>
              <a:cs typeface="+mn-ea"/>
            </a:endParaRPr>
          </a:p>
        </p:txBody>
      </p:sp>
      <p:sp>
        <p:nvSpPr>
          <p:cNvPr id="31" name="矩形 30"/>
          <p:cNvSpPr/>
          <p:nvPr>
            <p:custDataLst>
              <p:tags r:id="rId5"/>
            </p:custDataLst>
          </p:nvPr>
        </p:nvSpPr>
        <p:spPr>
          <a:xfrm>
            <a:off x="5001578" y="2660650"/>
            <a:ext cx="6494780" cy="71183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a:solidFill>
                  <a:schemeClr val="tx1">
                    <a:lumMod val="65000"/>
                    <a:lumOff val="35000"/>
                  </a:schemeClr>
                </a:solidFill>
                <a:latin typeface="+mn-ea"/>
                <a:cs typeface="+mn-ea"/>
              </a:rPr>
              <a:t>超标量处理器采用动态指令调度技术，可以根据当前的指令依赖关系和可用资源来动态调整指令的执行顺序，从而</a:t>
            </a:r>
            <a:r>
              <a:rPr lang="zh-CN" altLang="en-US" sz="1400">
                <a:solidFill>
                  <a:srgbClr val="FF0000"/>
                </a:solidFill>
                <a:latin typeface="+mn-ea"/>
                <a:cs typeface="+mn-ea"/>
              </a:rPr>
              <a:t>最大化地利用指令级并行性</a:t>
            </a:r>
            <a:r>
              <a:rPr lang="zh-CN" altLang="en-US" sz="1400">
                <a:solidFill>
                  <a:schemeClr val="tx1">
                    <a:lumMod val="65000"/>
                    <a:lumOff val="35000"/>
                  </a:schemeClr>
                </a:solidFill>
                <a:latin typeface="+mn-ea"/>
                <a:cs typeface="+mn-ea"/>
              </a:rPr>
              <a:t>。</a:t>
            </a:r>
            <a:endParaRPr lang="zh-CN" altLang="en-US" sz="1400">
              <a:solidFill>
                <a:schemeClr val="tx1">
                  <a:lumMod val="65000"/>
                  <a:lumOff val="35000"/>
                </a:schemeClr>
              </a:solidFill>
              <a:latin typeface="+mn-ea"/>
              <a:cs typeface="+mn-ea"/>
            </a:endParaRPr>
          </a:p>
        </p:txBody>
      </p:sp>
      <p:sp>
        <p:nvSpPr>
          <p:cNvPr id="32" name="矩形 31"/>
          <p:cNvSpPr/>
          <p:nvPr>
            <p:custDataLst>
              <p:tags r:id="rId6"/>
            </p:custDataLst>
          </p:nvPr>
        </p:nvSpPr>
        <p:spPr>
          <a:xfrm>
            <a:off x="5001578" y="2249805"/>
            <a:ext cx="6494779" cy="391795"/>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4"/>
                </a:solidFill>
                <a:latin typeface="+mn-ea"/>
                <a:cs typeface="+mn-ea"/>
              </a:rPr>
              <a:t>更灵活的指令调度</a:t>
            </a:r>
            <a:endParaRPr lang="zh-CN" altLang="en-US" sz="2000" b="1">
              <a:solidFill>
                <a:schemeClr val="accent4"/>
              </a:solidFill>
              <a:latin typeface="+mn-ea"/>
              <a:cs typeface="+mn-ea"/>
            </a:endParaRPr>
          </a:p>
        </p:txBody>
      </p:sp>
      <p:sp>
        <p:nvSpPr>
          <p:cNvPr id="33" name="矩形 32"/>
          <p:cNvSpPr/>
          <p:nvPr>
            <p:custDataLst>
              <p:tags r:id="rId7"/>
            </p:custDataLst>
          </p:nvPr>
        </p:nvSpPr>
        <p:spPr>
          <a:xfrm>
            <a:off x="5001578" y="1424305"/>
            <a:ext cx="6494780" cy="711835"/>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a:solidFill>
                  <a:schemeClr val="tx1">
                    <a:lumMod val="65000"/>
                    <a:lumOff val="35000"/>
                  </a:schemeClr>
                </a:solidFill>
                <a:latin typeface="+mn-ea"/>
                <a:cs typeface="+mn-ea"/>
              </a:rPr>
              <a:t>超标量处理器能够</a:t>
            </a:r>
            <a:r>
              <a:rPr lang="zh-CN" altLang="en-US" sz="1400">
                <a:solidFill>
                  <a:srgbClr val="FF0000"/>
                </a:solidFill>
                <a:latin typeface="+mn-ea"/>
                <a:cs typeface="+mn-ea"/>
              </a:rPr>
              <a:t>同时执行多条指令</a:t>
            </a:r>
            <a:r>
              <a:rPr lang="zh-CN" altLang="en-US" sz="1400">
                <a:solidFill>
                  <a:schemeClr val="tx1">
                    <a:lumMod val="65000"/>
                    <a:lumOff val="35000"/>
                  </a:schemeClr>
                </a:solidFill>
                <a:latin typeface="+mn-ea"/>
                <a:cs typeface="+mn-ea"/>
              </a:rPr>
              <a:t>，充分利用处理器的硬件资源，从而提高了处理器的性能和效率。</a:t>
            </a:r>
            <a:endParaRPr lang="zh-CN" altLang="en-US" sz="1400">
              <a:solidFill>
                <a:schemeClr val="tx1">
                  <a:lumMod val="65000"/>
                  <a:lumOff val="35000"/>
                </a:schemeClr>
              </a:solidFill>
              <a:latin typeface="+mn-ea"/>
              <a:cs typeface="+mn-ea"/>
            </a:endParaRPr>
          </a:p>
        </p:txBody>
      </p:sp>
      <p:sp>
        <p:nvSpPr>
          <p:cNvPr id="34" name="矩形 33"/>
          <p:cNvSpPr/>
          <p:nvPr>
            <p:custDataLst>
              <p:tags r:id="rId8"/>
            </p:custDataLst>
          </p:nvPr>
        </p:nvSpPr>
        <p:spPr>
          <a:xfrm>
            <a:off x="5001578" y="1013460"/>
            <a:ext cx="6494779" cy="391795"/>
          </a:xfrm>
          <a:prstGeom prst="rect">
            <a:avLst/>
          </a:prstGeom>
          <a:noFill/>
        </p:spPr>
        <p:txBody>
          <a:bodyPr wrap="square" lIns="0" tIns="0" rIns="0" bIns="0" rtlCol="0" anchor="b">
            <a:noAutofit/>
          </a:bodyPr>
          <a:p>
            <a:pPr>
              <a:spcBef>
                <a:spcPct val="0"/>
              </a:spcBef>
              <a:spcAft>
                <a:spcPct val="0"/>
              </a:spcAft>
            </a:pPr>
            <a:r>
              <a:rPr lang="zh-CN" altLang="en-US" sz="2000" b="1">
                <a:solidFill>
                  <a:schemeClr val="accent1"/>
                </a:solidFill>
                <a:latin typeface="+mn-ea"/>
                <a:cs typeface="+mn-ea"/>
              </a:rPr>
              <a:t>更高的性能和效率</a:t>
            </a:r>
            <a:endParaRPr lang="zh-CN" altLang="en-US" sz="2000" b="1">
              <a:solidFill>
                <a:schemeClr val="accent1"/>
              </a:solidFill>
              <a:latin typeface="+mn-ea"/>
              <a:cs typeface="+mn-ea"/>
            </a:endParaRPr>
          </a:p>
        </p:txBody>
      </p:sp>
      <p:sp>
        <p:nvSpPr>
          <p:cNvPr id="35" name="椭圆 34"/>
          <p:cNvSpPr/>
          <p:nvPr>
            <p:custDataLst>
              <p:tags r:id="rId9"/>
            </p:custDataLst>
          </p:nvPr>
        </p:nvSpPr>
        <p:spPr>
          <a:xfrm>
            <a:off x="710248" y="1270635"/>
            <a:ext cx="3790315" cy="4217035"/>
          </a:xfrm>
          <a:prstGeom prst="ellipse">
            <a:avLst/>
          </a:prstGeom>
          <a:noFill/>
          <a:ln>
            <a:gradFill>
              <a:gsLst>
                <a:gs pos="100000">
                  <a:srgbClr val="D9D9D9">
                    <a:lumMod val="89000"/>
                    <a:lumOff val="11000"/>
                  </a:srgb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6" name="椭圆 35"/>
          <p:cNvSpPr/>
          <p:nvPr>
            <p:custDataLst>
              <p:tags r:id="rId10"/>
            </p:custDataLst>
          </p:nvPr>
        </p:nvSpPr>
        <p:spPr>
          <a:xfrm>
            <a:off x="4115753" y="2413000"/>
            <a:ext cx="607695" cy="607695"/>
          </a:xfrm>
          <a:prstGeom prst="ellipse">
            <a:avLst/>
          </a:prstGeom>
          <a:solidFill>
            <a:schemeClr val="accent4"/>
          </a:solidFill>
          <a:ln>
            <a:gradFill>
              <a:gsLst>
                <a:gs pos="37000">
                  <a:srgbClr val="FFFFFF"/>
                </a:gs>
                <a:gs pos="0">
                  <a:schemeClr val="accent4">
                    <a:lumMod val="20000"/>
                    <a:lumOff val="80000"/>
                  </a:schemeClr>
                </a:gs>
                <a:gs pos="100000">
                  <a:srgbClr val="FFFFFF"/>
                </a:gs>
                <a:gs pos="71000">
                  <a:schemeClr val="accent4">
                    <a:lumMod val="20000"/>
                    <a:lumOff val="8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02</a:t>
            </a:r>
            <a:endParaRPr lang="en-US" altLang="zh-CN" sz="1400" b="1">
              <a:solidFill>
                <a:srgbClr val="FFFFFF"/>
              </a:solidFill>
              <a:latin typeface="+mn-ea"/>
              <a:cs typeface="+mn-ea"/>
              <a:sym typeface="+mn-ea"/>
            </a:endParaRPr>
          </a:p>
        </p:txBody>
      </p:sp>
      <p:sp>
        <p:nvSpPr>
          <p:cNvPr id="37" name="椭圆 36"/>
          <p:cNvSpPr/>
          <p:nvPr>
            <p:custDataLst>
              <p:tags r:id="rId11"/>
            </p:custDataLst>
          </p:nvPr>
        </p:nvSpPr>
        <p:spPr>
          <a:xfrm>
            <a:off x="3264218" y="4839335"/>
            <a:ext cx="607695" cy="607695"/>
          </a:xfrm>
          <a:prstGeom prst="ellipse">
            <a:avLst/>
          </a:prstGeom>
          <a:solidFill>
            <a:schemeClr val="accent1"/>
          </a:solidFill>
          <a:ln>
            <a:gradFill>
              <a:gsLst>
                <a:gs pos="37000">
                  <a:srgbClr val="FFFFFF"/>
                </a:gs>
                <a:gs pos="0">
                  <a:schemeClr val="accent1">
                    <a:lumMod val="20000"/>
                    <a:lumOff val="80000"/>
                  </a:schemeClr>
                </a:gs>
                <a:gs pos="100000">
                  <a:srgbClr val="FFFFFF"/>
                </a:gs>
                <a:gs pos="71000">
                  <a:schemeClr val="accent1">
                    <a:lumMod val="20000"/>
                    <a:lumOff val="8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04</a:t>
            </a:r>
            <a:endParaRPr lang="en-US" altLang="zh-CN" sz="1400" b="1">
              <a:solidFill>
                <a:srgbClr val="FFFFFF"/>
              </a:solidFill>
              <a:latin typeface="+mn-ea"/>
              <a:cs typeface="+mn-ea"/>
              <a:sym typeface="+mn-ea"/>
            </a:endParaRPr>
          </a:p>
        </p:txBody>
      </p:sp>
      <p:sp>
        <p:nvSpPr>
          <p:cNvPr id="38" name="椭圆 37"/>
          <p:cNvSpPr/>
          <p:nvPr>
            <p:custDataLst>
              <p:tags r:id="rId12"/>
            </p:custDataLst>
          </p:nvPr>
        </p:nvSpPr>
        <p:spPr>
          <a:xfrm>
            <a:off x="3264218" y="1348740"/>
            <a:ext cx="607695" cy="607695"/>
          </a:xfrm>
          <a:prstGeom prst="ellipse">
            <a:avLst/>
          </a:prstGeom>
          <a:solidFill>
            <a:schemeClr val="accent1"/>
          </a:solidFill>
          <a:ln>
            <a:gradFill>
              <a:gsLst>
                <a:gs pos="37000">
                  <a:srgbClr val="FFFFFF"/>
                </a:gs>
                <a:gs pos="0">
                  <a:schemeClr val="accent1">
                    <a:lumMod val="20000"/>
                    <a:lumOff val="80000"/>
                  </a:schemeClr>
                </a:gs>
                <a:gs pos="100000">
                  <a:srgbClr val="FFFFFF"/>
                </a:gs>
                <a:gs pos="71000">
                  <a:schemeClr val="accent1">
                    <a:lumMod val="20000"/>
                    <a:lumOff val="8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01</a:t>
            </a:r>
            <a:endParaRPr lang="en-US" altLang="zh-CN" sz="1400" b="1" dirty="0">
              <a:solidFill>
                <a:srgbClr val="FFFFFF"/>
              </a:solidFill>
              <a:latin typeface="+mn-ea"/>
              <a:cs typeface="+mn-ea"/>
              <a:sym typeface="+mn-ea"/>
            </a:endParaRPr>
          </a:p>
        </p:txBody>
      </p:sp>
      <p:sp>
        <p:nvSpPr>
          <p:cNvPr id="39" name="弧形 38"/>
          <p:cNvSpPr/>
          <p:nvPr>
            <p:custDataLst>
              <p:tags r:id="rId13"/>
            </p:custDataLst>
          </p:nvPr>
        </p:nvSpPr>
        <p:spPr>
          <a:xfrm rot="6180000">
            <a:off x="964883" y="2134235"/>
            <a:ext cx="2604135" cy="2621280"/>
          </a:xfrm>
          <a:prstGeom prst="arc">
            <a:avLst>
              <a:gd name="adj1" fmla="val 17579482"/>
              <a:gd name="adj2" fmla="val 6551471"/>
            </a:avLst>
          </a:prstGeom>
          <a:ln>
            <a:solidFill>
              <a:schemeClr val="tx1">
                <a:lumMod val="65000"/>
                <a:lumOff val="35000"/>
                <a:alpha val="20000"/>
              </a:schemeClr>
            </a:solidFill>
            <a:headEnd type="stealt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0" name="椭圆 39"/>
          <p:cNvSpPr/>
          <p:nvPr>
            <p:custDataLst>
              <p:tags r:id="rId14"/>
            </p:custDataLst>
          </p:nvPr>
        </p:nvSpPr>
        <p:spPr>
          <a:xfrm>
            <a:off x="1227138" y="2272030"/>
            <a:ext cx="2169160" cy="2169160"/>
          </a:xfrm>
          <a:prstGeom prst="ellipse">
            <a:avLst/>
          </a:prstGeom>
          <a:solidFill>
            <a:schemeClr val="accent1"/>
          </a:soli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ct val="0"/>
              </a:spcBef>
              <a:spcAft>
                <a:spcPct val="0"/>
              </a:spcAft>
              <a:buClrTx/>
              <a:buSzTx/>
              <a:buFontTx/>
            </a:pPr>
            <a:r>
              <a:rPr lang="zh-CN" altLang="en-US" sz="2200" b="1" dirty="0">
                <a:solidFill>
                  <a:srgbClr val="FFFFFF"/>
                </a:solidFill>
                <a:latin typeface="+mn-ea"/>
                <a:cs typeface="+mn-ea"/>
                <a:sym typeface="+mn-ea"/>
              </a:rPr>
              <a:t>超标量</a:t>
            </a:r>
            <a:endParaRPr lang="zh-CN" altLang="en-US" sz="2200" b="1" dirty="0">
              <a:solidFill>
                <a:srgbClr val="FFFFFF"/>
              </a:solidFill>
              <a:latin typeface="+mn-ea"/>
              <a:cs typeface="+mn-ea"/>
              <a:sym typeface="+mn-ea"/>
            </a:endParaRPr>
          </a:p>
          <a:p>
            <a:pPr lvl="0" algn="ctr">
              <a:spcBef>
                <a:spcPct val="0"/>
              </a:spcBef>
              <a:spcAft>
                <a:spcPct val="0"/>
              </a:spcAft>
              <a:buClrTx/>
              <a:buSzTx/>
              <a:buFontTx/>
            </a:pPr>
            <a:r>
              <a:rPr lang="zh-CN" altLang="en-US" sz="2200" b="1" dirty="0">
                <a:solidFill>
                  <a:srgbClr val="FFFFFF"/>
                </a:solidFill>
                <a:latin typeface="+mn-ea"/>
                <a:cs typeface="+mn-ea"/>
                <a:sym typeface="+mn-ea"/>
              </a:rPr>
              <a:t>技术</a:t>
            </a:r>
            <a:endParaRPr lang="zh-CN" altLang="en-US" sz="2200" b="1" dirty="0">
              <a:solidFill>
                <a:srgbClr val="FFFFFF"/>
              </a:solidFill>
              <a:latin typeface="+mn-ea"/>
              <a:cs typeface="+mn-ea"/>
              <a:sym typeface="+mn-ea"/>
            </a:endParaRPr>
          </a:p>
        </p:txBody>
      </p:sp>
      <p:sp>
        <p:nvSpPr>
          <p:cNvPr id="41" name="椭圆 40"/>
          <p:cNvSpPr/>
          <p:nvPr>
            <p:custDataLst>
              <p:tags r:id="rId15"/>
            </p:custDataLst>
          </p:nvPr>
        </p:nvSpPr>
        <p:spPr>
          <a:xfrm>
            <a:off x="4115753" y="3733165"/>
            <a:ext cx="607695" cy="607695"/>
          </a:xfrm>
          <a:prstGeom prst="ellipse">
            <a:avLst/>
          </a:prstGeom>
          <a:solidFill>
            <a:schemeClr val="accent6"/>
          </a:solidFill>
          <a:ln>
            <a:gradFill>
              <a:gsLst>
                <a:gs pos="37000">
                  <a:srgbClr val="FFFFFF"/>
                </a:gs>
                <a:gs pos="0">
                  <a:schemeClr val="accent6">
                    <a:lumMod val="20000"/>
                    <a:lumOff val="80000"/>
                  </a:schemeClr>
                </a:gs>
                <a:gs pos="100000">
                  <a:srgbClr val="FFFFFF"/>
                </a:gs>
                <a:gs pos="71000">
                  <a:schemeClr val="accent6">
                    <a:lumMod val="20000"/>
                    <a:lumOff val="8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03</a:t>
            </a:r>
            <a:endParaRPr lang="en-US" altLang="zh-CN" sz="1400" b="1">
              <a:solidFill>
                <a:srgbClr val="FFFFFF"/>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756285" y="307975"/>
            <a:ext cx="4878070" cy="460375"/>
          </a:xfrm>
          <a:prstGeom prst="rect">
            <a:avLst/>
          </a:prstGeom>
          <a:noFill/>
        </p:spPr>
        <p:txBody>
          <a:bodyPr wrap="square" rtlCol="0">
            <a:spAutoFit/>
          </a:bodyPr>
          <a:lstStyle/>
          <a:p>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性能优化研究</a:t>
            </a:r>
            <a:r>
              <a:rPr lang="en-US" altLang="zh-CN"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分支优化</a:t>
            </a:r>
            <a:endParaRPr lang="zh-CN" altLang="en-US" sz="2400" b="1" spc="3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矩形 102"/>
          <p:cNvSpPr/>
          <p:nvPr>
            <p:custDataLst>
              <p:tags r:id="rId1"/>
            </p:custDataLst>
          </p:nvPr>
        </p:nvSpPr>
        <p:spPr>
          <a:xfrm>
            <a:off x="5180648" y="3769995"/>
            <a:ext cx="6322059" cy="373380"/>
          </a:xfrm>
          <a:prstGeom prst="rect">
            <a:avLst/>
          </a:prstGeom>
          <a:noFill/>
        </p:spPr>
        <p:txBody>
          <a:bodyPr wrap="square" lIns="0" tIns="0" rIns="0" bIns="0" rtlCol="0" anchor="b">
            <a:noAutofit/>
          </a:bodyPr>
          <a:p>
            <a:pPr>
              <a:spcBef>
                <a:spcPct val="0"/>
              </a:spcBef>
              <a:spcAft>
                <a:spcPct val="0"/>
              </a:spcAft>
            </a:pPr>
            <a:r>
              <a:rPr lang="zh-CN" altLang="en-US" sz="2200" b="1">
                <a:solidFill>
                  <a:schemeClr val="accent4"/>
                </a:solidFill>
                <a:latin typeface="+mn-ea"/>
                <a:cs typeface="+mn-ea"/>
              </a:rPr>
              <a:t>分支恢复优化</a:t>
            </a:r>
            <a:endParaRPr lang="zh-CN" altLang="en-US" sz="2200" b="1">
              <a:solidFill>
                <a:schemeClr val="accent4"/>
              </a:solidFill>
              <a:latin typeface="+mn-ea"/>
              <a:cs typeface="+mn-ea"/>
            </a:endParaRPr>
          </a:p>
        </p:txBody>
      </p:sp>
      <p:sp>
        <p:nvSpPr>
          <p:cNvPr id="104" name="矩形 103"/>
          <p:cNvSpPr/>
          <p:nvPr>
            <p:custDataLst>
              <p:tags r:id="rId2"/>
            </p:custDataLst>
          </p:nvPr>
        </p:nvSpPr>
        <p:spPr>
          <a:xfrm>
            <a:off x="5180648" y="1589405"/>
            <a:ext cx="6322059" cy="373380"/>
          </a:xfrm>
          <a:prstGeom prst="rect">
            <a:avLst/>
          </a:prstGeom>
          <a:noFill/>
        </p:spPr>
        <p:txBody>
          <a:bodyPr wrap="square" lIns="0" tIns="0" rIns="0" bIns="0" rtlCol="0" anchor="b">
            <a:noAutofit/>
          </a:bodyPr>
          <a:p>
            <a:pPr>
              <a:spcBef>
                <a:spcPct val="0"/>
              </a:spcBef>
              <a:spcAft>
                <a:spcPct val="0"/>
              </a:spcAft>
            </a:pPr>
            <a:r>
              <a:rPr lang="zh-CN" altLang="en-US" sz="2200" b="1">
                <a:solidFill>
                  <a:schemeClr val="accent1"/>
                </a:solidFill>
                <a:latin typeface="+mn-ea"/>
                <a:cs typeface="+mn-ea"/>
              </a:rPr>
              <a:t>分支预测优化</a:t>
            </a:r>
            <a:endParaRPr lang="zh-CN" altLang="en-US" sz="2200" b="1">
              <a:solidFill>
                <a:schemeClr val="accent1"/>
              </a:solidFill>
              <a:latin typeface="+mn-ea"/>
              <a:cs typeface="+mn-ea"/>
            </a:endParaRPr>
          </a:p>
        </p:txBody>
      </p:sp>
      <p:sp>
        <p:nvSpPr>
          <p:cNvPr id="105" name="椭圆 104"/>
          <p:cNvSpPr/>
          <p:nvPr>
            <p:custDataLst>
              <p:tags r:id="rId3"/>
            </p:custDataLst>
          </p:nvPr>
        </p:nvSpPr>
        <p:spPr>
          <a:xfrm>
            <a:off x="702628" y="1165225"/>
            <a:ext cx="3790315" cy="4217035"/>
          </a:xfrm>
          <a:prstGeom prst="ellipse">
            <a:avLst/>
          </a:prstGeom>
          <a:noFill/>
          <a:ln>
            <a:gradFill>
              <a:gsLst>
                <a:gs pos="99000">
                  <a:srgbClr val="D9D9D9">
                    <a:lumMod val="85000"/>
                    <a:lumOff val="15000"/>
                  </a:srgb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custDataLst>
              <p:tags r:id="rId4"/>
            </p:custDataLst>
          </p:nvPr>
        </p:nvSpPr>
        <p:spPr>
          <a:xfrm>
            <a:off x="3946208" y="3943350"/>
            <a:ext cx="607695" cy="607695"/>
          </a:xfrm>
          <a:prstGeom prst="ellipse">
            <a:avLst/>
          </a:prstGeom>
          <a:solidFill>
            <a:schemeClr val="accent4"/>
          </a:solidFill>
          <a:ln>
            <a:gradFill>
              <a:gsLst>
                <a:gs pos="37000">
                  <a:srgbClr val="FFFFFF"/>
                </a:gs>
                <a:gs pos="0">
                  <a:schemeClr val="accent4">
                    <a:lumMod val="20000"/>
                    <a:lumOff val="80000"/>
                  </a:schemeClr>
                </a:gs>
                <a:gs pos="100000">
                  <a:srgbClr val="FFFFFF"/>
                </a:gs>
                <a:gs pos="71000">
                  <a:schemeClr val="accent4">
                    <a:lumMod val="20000"/>
                    <a:lumOff val="8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02</a:t>
            </a:r>
            <a:endParaRPr lang="en-US" altLang="zh-CN" sz="1400" b="1">
              <a:solidFill>
                <a:srgbClr val="FFFFFF"/>
              </a:solidFill>
              <a:latin typeface="+mn-ea"/>
              <a:cs typeface="+mn-ea"/>
              <a:sym typeface="+mn-ea"/>
            </a:endParaRPr>
          </a:p>
        </p:txBody>
      </p:sp>
      <p:sp>
        <p:nvSpPr>
          <p:cNvPr id="107" name="椭圆 106"/>
          <p:cNvSpPr/>
          <p:nvPr>
            <p:custDataLst>
              <p:tags r:id="rId5"/>
            </p:custDataLst>
          </p:nvPr>
        </p:nvSpPr>
        <p:spPr>
          <a:xfrm>
            <a:off x="3946208" y="1851025"/>
            <a:ext cx="607695" cy="607695"/>
          </a:xfrm>
          <a:prstGeom prst="ellipse">
            <a:avLst/>
          </a:prstGeom>
          <a:solidFill>
            <a:schemeClr val="accent1"/>
          </a:solidFill>
          <a:ln>
            <a:gradFill>
              <a:gsLst>
                <a:gs pos="37000">
                  <a:srgbClr val="FFFFFF"/>
                </a:gs>
                <a:gs pos="0">
                  <a:schemeClr val="accent1">
                    <a:lumMod val="20000"/>
                    <a:lumOff val="80000"/>
                  </a:schemeClr>
                </a:gs>
                <a:gs pos="100000">
                  <a:srgbClr val="FFFFFF"/>
                </a:gs>
                <a:gs pos="71000">
                  <a:schemeClr val="accent1">
                    <a:lumMod val="20000"/>
                    <a:lumOff val="8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1400" b="1">
                <a:solidFill>
                  <a:srgbClr val="FFFFFF"/>
                </a:solidFill>
                <a:latin typeface="+mn-ea"/>
                <a:cs typeface="+mn-ea"/>
                <a:sym typeface="+mn-ea"/>
              </a:rPr>
              <a:t>01</a:t>
            </a:r>
            <a:endParaRPr lang="en-US" altLang="zh-CN" sz="1400" b="1">
              <a:solidFill>
                <a:srgbClr val="FFFFFF"/>
              </a:solidFill>
              <a:latin typeface="+mn-ea"/>
              <a:cs typeface="+mn-ea"/>
              <a:sym typeface="+mn-ea"/>
            </a:endParaRPr>
          </a:p>
        </p:txBody>
      </p:sp>
      <p:sp>
        <p:nvSpPr>
          <p:cNvPr id="108" name="弧形 107"/>
          <p:cNvSpPr/>
          <p:nvPr>
            <p:custDataLst>
              <p:tags r:id="rId6"/>
            </p:custDataLst>
          </p:nvPr>
        </p:nvSpPr>
        <p:spPr>
          <a:xfrm rot="6180000">
            <a:off x="957263" y="2028825"/>
            <a:ext cx="2604135" cy="2621280"/>
          </a:xfrm>
          <a:prstGeom prst="arc">
            <a:avLst>
              <a:gd name="adj1" fmla="val 17579482"/>
              <a:gd name="adj2" fmla="val 6551471"/>
            </a:avLst>
          </a:prstGeom>
          <a:ln>
            <a:solidFill>
              <a:schemeClr val="tx1">
                <a:lumMod val="65000"/>
                <a:lumOff val="35000"/>
                <a:alpha val="20000"/>
              </a:schemeClr>
            </a:solidFill>
            <a:headEnd type="stealth"/>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9" name="椭圆 108"/>
          <p:cNvSpPr/>
          <p:nvPr>
            <p:custDataLst>
              <p:tags r:id="rId7"/>
            </p:custDataLst>
          </p:nvPr>
        </p:nvSpPr>
        <p:spPr>
          <a:xfrm>
            <a:off x="1219518" y="2166620"/>
            <a:ext cx="2169160" cy="2169160"/>
          </a:xfrm>
          <a:prstGeom prst="ellipse">
            <a:avLst/>
          </a:prstGeom>
          <a:solidFill>
            <a:schemeClr val="accent1"/>
          </a:solidFill>
          <a:ln>
            <a:gradFill>
              <a:gsLst>
                <a:gs pos="37000">
                  <a:srgbClr val="FFFFFF"/>
                </a:gs>
                <a:gs pos="0">
                  <a:schemeClr val="accent1">
                    <a:lumMod val="45000"/>
                    <a:lumOff val="55000"/>
                  </a:schemeClr>
                </a:gs>
                <a:gs pos="100000">
                  <a:srgbClr val="FFFFFF"/>
                </a:gs>
                <a:gs pos="71000">
                  <a:schemeClr val="accent1">
                    <a:lumMod val="30000"/>
                    <a:lumOff val="7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ct val="0"/>
              </a:spcBef>
              <a:spcAft>
                <a:spcPct val="0"/>
              </a:spcAft>
              <a:buClrTx/>
              <a:buSzTx/>
              <a:buFontTx/>
            </a:pPr>
            <a:r>
              <a:rPr lang="zh-CN" altLang="en-US" sz="2200" b="1">
                <a:solidFill>
                  <a:srgbClr val="FFFFFF"/>
                </a:solidFill>
                <a:latin typeface="+mn-ea"/>
                <a:cs typeface="+mn-ea"/>
                <a:sym typeface="+mn-ea"/>
              </a:rPr>
              <a:t>分支执行</a:t>
            </a:r>
            <a:endParaRPr lang="zh-CN" altLang="en-US" sz="2200" b="1">
              <a:solidFill>
                <a:srgbClr val="FFFFFF"/>
              </a:solidFill>
              <a:latin typeface="+mn-ea"/>
              <a:cs typeface="+mn-ea"/>
              <a:sym typeface="+mn-ea"/>
            </a:endParaRPr>
          </a:p>
          <a:p>
            <a:pPr lvl="0" algn="ctr">
              <a:spcBef>
                <a:spcPct val="0"/>
              </a:spcBef>
              <a:spcAft>
                <a:spcPct val="0"/>
              </a:spcAft>
              <a:buClrTx/>
              <a:buSzTx/>
              <a:buFontTx/>
            </a:pPr>
            <a:r>
              <a:rPr lang="zh-CN" altLang="en-US" sz="2200" b="1">
                <a:solidFill>
                  <a:srgbClr val="FFFFFF"/>
                </a:solidFill>
                <a:latin typeface="+mn-ea"/>
                <a:cs typeface="+mn-ea"/>
                <a:sym typeface="+mn-ea"/>
              </a:rPr>
              <a:t>优化技术</a:t>
            </a:r>
            <a:endParaRPr lang="zh-CN" altLang="en-US" sz="2200" b="1">
              <a:solidFill>
                <a:srgbClr val="FFFFFF"/>
              </a:solidFill>
              <a:latin typeface="+mn-ea"/>
              <a:cs typeface="+mn-ea"/>
              <a:sym typeface="+mn-ea"/>
            </a:endParaRPr>
          </a:p>
        </p:txBody>
      </p:sp>
      <p:sp>
        <p:nvSpPr>
          <p:cNvPr id="110" name="矩形 109"/>
          <p:cNvSpPr/>
          <p:nvPr>
            <p:custDataLst>
              <p:tags r:id="rId8"/>
            </p:custDataLst>
          </p:nvPr>
        </p:nvSpPr>
        <p:spPr>
          <a:xfrm>
            <a:off x="5180648" y="1981835"/>
            <a:ext cx="6322695" cy="153162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solidFill>
                  <a:schemeClr val="tx1">
                    <a:lumMod val="65000"/>
                    <a:lumOff val="35000"/>
                  </a:schemeClr>
                </a:solidFill>
                <a:latin typeface="+mn-ea"/>
                <a:cs typeface="+mn-ea"/>
              </a:rPr>
              <a:t>使</a:t>
            </a:r>
            <a:r>
              <a:rPr lang="zh-CN" altLang="en-US" sz="1600">
                <a:solidFill>
                  <a:schemeClr val="tx1">
                    <a:lumMod val="65000"/>
                    <a:lumOff val="35000"/>
                  </a:schemeClr>
                </a:solidFill>
                <a:latin typeface="+mn-ea"/>
                <a:cs typeface="+mn-ea"/>
                <a:sym typeface="+mn-ea"/>
              </a:rPr>
              <a:t>分支预测</a:t>
            </a:r>
            <a:r>
              <a:rPr lang="zh-CN" altLang="en-US" sz="1600">
                <a:solidFill>
                  <a:schemeClr val="tx1">
                    <a:lumMod val="65000"/>
                    <a:lumOff val="35000"/>
                  </a:schemeClr>
                </a:solidFill>
                <a:latin typeface="+mn-ea"/>
                <a:cs typeface="+mn-ea"/>
              </a:rPr>
              <a:t>能够捕获更复杂的分支行为：</a:t>
            </a:r>
            <a:endParaRPr lang="zh-CN" altLang="en-US" sz="1600">
              <a:solidFill>
                <a:schemeClr val="tx1">
                  <a:lumMod val="65000"/>
                  <a:lumOff val="35000"/>
                </a:schemeClr>
              </a:solidFill>
              <a:latin typeface="+mn-ea"/>
              <a:cs typeface="+mn-ea"/>
            </a:endParaRPr>
          </a:p>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65000"/>
                    <a:lumOff val="35000"/>
                  </a:schemeClr>
                </a:solidFill>
                <a:latin typeface="+mn-ea"/>
                <a:cs typeface="+mn-ea"/>
              </a:rPr>
              <a:t>已知信息较少</a:t>
            </a:r>
            <a:endParaRPr lang="zh-CN" altLang="en-US" sz="1600">
              <a:solidFill>
                <a:schemeClr val="tx1">
                  <a:lumMod val="65000"/>
                  <a:lumOff val="35000"/>
                </a:schemeClr>
              </a:solidFill>
              <a:latin typeface="+mn-ea"/>
              <a:cs typeface="+mn-ea"/>
            </a:endParaRPr>
          </a:p>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65000"/>
                    <a:lumOff val="35000"/>
                  </a:schemeClr>
                </a:solidFill>
                <a:latin typeface="+mn-ea"/>
                <a:cs typeface="+mn-ea"/>
              </a:rPr>
              <a:t>容易在特定的程序行为中提升性能</a:t>
            </a:r>
            <a:endParaRPr lang="zh-CN" altLang="en-US" sz="1600">
              <a:solidFill>
                <a:schemeClr val="tx1">
                  <a:lumMod val="65000"/>
                  <a:lumOff val="35000"/>
                </a:schemeClr>
              </a:solidFill>
              <a:latin typeface="+mn-ea"/>
              <a:cs typeface="+mn-ea"/>
            </a:endParaRPr>
          </a:p>
        </p:txBody>
      </p:sp>
      <p:sp>
        <p:nvSpPr>
          <p:cNvPr id="111" name="矩形 110"/>
          <p:cNvSpPr/>
          <p:nvPr>
            <p:custDataLst>
              <p:tags r:id="rId9"/>
            </p:custDataLst>
          </p:nvPr>
        </p:nvSpPr>
        <p:spPr>
          <a:xfrm>
            <a:off x="5180648" y="4162425"/>
            <a:ext cx="6322695" cy="153162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solidFill>
                  <a:schemeClr val="tx1">
                    <a:lumMod val="65000"/>
                    <a:lumOff val="35000"/>
                  </a:schemeClr>
                </a:solidFill>
                <a:latin typeface="+mn-ea"/>
                <a:cs typeface="+mn-ea"/>
              </a:rPr>
              <a:t>提前纠正分支或预译码的手段，减少分支预测失败带来的代价。</a:t>
            </a:r>
            <a:endParaRPr lang="zh-CN" altLang="en-US" sz="1600">
              <a:solidFill>
                <a:schemeClr val="tx1">
                  <a:lumMod val="65000"/>
                  <a:lumOff val="35000"/>
                </a:schemeClr>
              </a:solidFill>
              <a:latin typeface="+mn-ea"/>
              <a:cs typeface="+mn-ea"/>
            </a:endParaRPr>
          </a:p>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65000"/>
                    <a:lumOff val="35000"/>
                  </a:schemeClr>
                </a:solidFill>
                <a:latin typeface="+mn-ea"/>
                <a:cs typeface="+mn-ea"/>
              </a:rPr>
              <a:t>已知信息较多</a:t>
            </a:r>
            <a:endParaRPr lang="zh-CN" altLang="en-US" sz="1600">
              <a:solidFill>
                <a:schemeClr val="tx1">
                  <a:lumMod val="65000"/>
                  <a:lumOff val="35000"/>
                </a:schemeClr>
              </a:solidFill>
              <a:latin typeface="+mn-ea"/>
              <a:cs typeface="+mn-ea"/>
            </a:endParaRPr>
          </a:p>
          <a:p>
            <a:pPr marL="285750" indent="-285750">
              <a:lnSpc>
                <a:spcPct val="150000"/>
              </a:lnSpc>
              <a:spcBef>
                <a:spcPct val="0"/>
              </a:spcBef>
              <a:spcAft>
                <a:spcPct val="0"/>
              </a:spcAft>
              <a:buFont typeface="Arial" panose="020B0604020202020204" pitchFamily="34" charset="0"/>
              <a:buChar char="•"/>
            </a:pPr>
            <a:r>
              <a:rPr lang="zh-CN" altLang="en-US" sz="1600">
                <a:solidFill>
                  <a:schemeClr val="tx1">
                    <a:lumMod val="65000"/>
                    <a:lumOff val="35000"/>
                  </a:schemeClr>
                </a:solidFill>
                <a:latin typeface="+mn-ea"/>
                <a:cs typeface="+mn-ea"/>
              </a:rPr>
              <a:t>对</a:t>
            </a:r>
            <a:r>
              <a:rPr lang="zh-CN" altLang="en-US" sz="1600">
                <a:solidFill>
                  <a:srgbClr val="FF0000"/>
                </a:solidFill>
                <a:latin typeface="+mn-ea"/>
                <a:cs typeface="+mn-ea"/>
              </a:rPr>
              <a:t>所有程序行为都较为适用</a:t>
            </a:r>
            <a:r>
              <a:rPr lang="zh-CN" altLang="en-US" sz="1600">
                <a:solidFill>
                  <a:schemeClr val="tx1">
                    <a:lumMod val="65000"/>
                    <a:lumOff val="35000"/>
                  </a:schemeClr>
                </a:solidFill>
                <a:latin typeface="+mn-ea"/>
                <a:cs typeface="+mn-ea"/>
              </a:rPr>
              <a:t>，但过于复杂的恢复逻辑会造成降频</a:t>
            </a:r>
            <a:endParaRPr lang="zh-CN" altLang="en-US" sz="160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7000"/>
                    </a14:imgEffect>
                  </a14:imgLayer>
                </a14:imgProps>
              </a:ext>
              <a:ext uri="{28A0092B-C50C-407E-A947-70E740481C1C}">
                <a14:useLocalDpi xmlns:a14="http://schemas.microsoft.com/office/drawing/2010/main" val="0"/>
              </a:ext>
            </a:extLst>
          </a:blip>
          <a:srcRect l="10292" t="24187" r="4806" b="19203"/>
          <a:stretch>
            <a:fillRect/>
          </a:stretch>
        </p:blipFill>
        <p:spPr>
          <a:xfrm>
            <a:off x="1255916" y="2078592"/>
            <a:ext cx="2915430" cy="2915430"/>
          </a:xfrm>
          <a:prstGeom prst="ellipse">
            <a:avLst/>
          </a:prstGeom>
        </p:spPr>
      </p:pic>
      <p:sp>
        <p:nvSpPr>
          <p:cNvPr id="3" name="灯片编号占位符 2"/>
          <p:cNvSpPr>
            <a:spLocks noGrp="1"/>
          </p:cNvSpPr>
          <p:nvPr>
            <p:ph type="sldNum" sz="quarter" idx="12"/>
          </p:nvPr>
        </p:nvSpPr>
        <p:spPr/>
        <p:txBody>
          <a:bodyPr/>
          <a:lstStyle/>
          <a:p>
            <a:fld id="{9CA54AC7-8B74-4520-B1EE-E45E3D31081A}"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fld>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454935" y="2565400"/>
            <a:ext cx="3740461" cy="583565"/>
          </a:xfrm>
          <a:prstGeom prst="rect">
            <a:avLst/>
          </a:prstGeom>
          <a:noFill/>
        </p:spPr>
        <p:txBody>
          <a:bodyPr wrap="square" rtlCol="0">
            <a:spAutoFit/>
          </a:bodyPr>
          <a:lstStyle/>
          <a:p>
            <a:r>
              <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rPr>
              <a:t>主要研究工作</a:t>
            </a:r>
            <a:endParaRPr lang="zh-CN" altLang="en-US" sz="3200" b="1"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5454650" y="3429000"/>
            <a:ext cx="3378835" cy="368300"/>
          </a:xfrm>
          <a:prstGeom prst="rect">
            <a:avLst/>
          </a:prstGeom>
          <a:noFill/>
        </p:spPr>
        <p:txBody>
          <a:bodyPr wrap="square" rtlCol="0">
            <a:spAutoFit/>
          </a:bodyPr>
          <a:lstStyle/>
          <a:p>
            <a:pPr algn="dist"/>
            <a:r>
              <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Main Research Work</a:t>
            </a:r>
            <a:endParaRPr spc="-1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circle-doodle_67622"/>
          <p:cNvSpPr/>
          <p:nvPr/>
        </p:nvSpPr>
        <p:spPr>
          <a:xfrm>
            <a:off x="3089750" y="1466512"/>
            <a:ext cx="1481982" cy="2267626"/>
          </a:xfrm>
          <a:custGeom>
            <a:avLst/>
            <a:gdLst>
              <a:gd name="T0" fmla="*/ 1655 w 8366"/>
              <a:gd name="T1" fmla="*/ 11072 h 12800"/>
              <a:gd name="T2" fmla="*/ 0 w 8366"/>
              <a:gd name="T3" fmla="*/ 12551 h 12800"/>
              <a:gd name="T4" fmla="*/ 406 w 8366"/>
              <a:gd name="T5" fmla="*/ 7983 h 12800"/>
              <a:gd name="T6" fmla="*/ 454 w 8366"/>
              <a:gd name="T7" fmla="*/ 7657 h 12800"/>
              <a:gd name="T8" fmla="*/ 569 w 8366"/>
              <a:gd name="T9" fmla="*/ 7426 h 12800"/>
              <a:gd name="T10" fmla="*/ 852 w 8366"/>
              <a:gd name="T11" fmla="*/ 7157 h 12800"/>
              <a:gd name="T12" fmla="*/ 1365 w 8366"/>
              <a:gd name="T13" fmla="*/ 6659 h 12800"/>
              <a:gd name="T14" fmla="*/ 1999 w 8366"/>
              <a:gd name="T15" fmla="*/ 7330 h 12800"/>
              <a:gd name="T16" fmla="*/ 1655 w 8366"/>
              <a:gd name="T17" fmla="*/ 11072 h 12800"/>
              <a:gd name="T18" fmla="*/ 5989 w 8366"/>
              <a:gd name="T19" fmla="*/ 11264 h 12800"/>
              <a:gd name="T20" fmla="*/ 6690 w 8366"/>
              <a:gd name="T21" fmla="*/ 12032 h 12800"/>
              <a:gd name="T22" fmla="*/ 5855 w 8366"/>
              <a:gd name="T23" fmla="*/ 12800 h 12800"/>
              <a:gd name="T24" fmla="*/ 213 w 8366"/>
              <a:gd name="T25" fmla="*/ 12800 h 12800"/>
              <a:gd name="T26" fmla="*/ 1940 w 8366"/>
              <a:gd name="T27" fmla="*/ 11264 h 12800"/>
              <a:gd name="T28" fmla="*/ 5989 w 8366"/>
              <a:gd name="T29" fmla="*/ 11264 h 12800"/>
              <a:gd name="T30" fmla="*/ 6414 w 8366"/>
              <a:gd name="T31" fmla="*/ 6908 h 12800"/>
              <a:gd name="T32" fmla="*/ 5593 w 8366"/>
              <a:gd name="T33" fmla="*/ 7177 h 12800"/>
              <a:gd name="T34" fmla="*/ 2293 w 8366"/>
              <a:gd name="T35" fmla="*/ 7177 h 12800"/>
              <a:gd name="T36" fmla="*/ 1594 w 8366"/>
              <a:gd name="T37" fmla="*/ 6429 h 12800"/>
              <a:gd name="T38" fmla="*/ 2140 w 8366"/>
              <a:gd name="T39" fmla="*/ 5872 h 12800"/>
              <a:gd name="T40" fmla="*/ 2394 w 8366"/>
              <a:gd name="T41" fmla="*/ 5699 h 12800"/>
              <a:gd name="T42" fmla="*/ 2657 w 8366"/>
              <a:gd name="T43" fmla="*/ 5642 h 12800"/>
              <a:gd name="T44" fmla="*/ 2964 w 8366"/>
              <a:gd name="T45" fmla="*/ 5642 h 12800"/>
              <a:gd name="T46" fmla="*/ 6284 w 8366"/>
              <a:gd name="T47" fmla="*/ 5642 h 12800"/>
              <a:gd name="T48" fmla="*/ 6983 w 8366"/>
              <a:gd name="T49" fmla="*/ 6391 h 12800"/>
              <a:gd name="T50" fmla="*/ 6414 w 8366"/>
              <a:gd name="T51" fmla="*/ 6908 h 12800"/>
              <a:gd name="T52" fmla="*/ 2567 w 8366"/>
              <a:gd name="T53" fmla="*/ 1536 h 12800"/>
              <a:gd name="T54" fmla="*/ 1868 w 8366"/>
              <a:gd name="T55" fmla="*/ 787 h 12800"/>
              <a:gd name="T56" fmla="*/ 2682 w 8366"/>
              <a:gd name="T57" fmla="*/ 0 h 12800"/>
              <a:gd name="T58" fmla="*/ 6597 w 8366"/>
              <a:gd name="T59" fmla="*/ 0 h 12800"/>
              <a:gd name="T60" fmla="*/ 7375 w 8366"/>
              <a:gd name="T61" fmla="*/ 345 h 12800"/>
              <a:gd name="T62" fmla="*/ 7632 w 8366"/>
              <a:gd name="T63" fmla="*/ 653 h 12800"/>
              <a:gd name="T64" fmla="*/ 6654 w 8366"/>
              <a:gd name="T65" fmla="*/ 1536 h 12800"/>
              <a:gd name="T66" fmla="*/ 2567 w 8366"/>
              <a:gd name="T67" fmla="*/ 1536 h 12800"/>
              <a:gd name="T68" fmla="*/ 6849 w 8366"/>
              <a:gd name="T69" fmla="*/ 1785 h 12800"/>
              <a:gd name="T70" fmla="*/ 7846 w 8366"/>
              <a:gd name="T71" fmla="*/ 902 h 12800"/>
              <a:gd name="T72" fmla="*/ 8186 w 8366"/>
              <a:gd name="T73" fmla="*/ 1286 h 12800"/>
              <a:gd name="T74" fmla="*/ 8325 w 8366"/>
              <a:gd name="T75" fmla="*/ 1554 h 12800"/>
              <a:gd name="T76" fmla="*/ 8359 w 8366"/>
              <a:gd name="T77" fmla="*/ 1727 h 12800"/>
              <a:gd name="T78" fmla="*/ 8355 w 8366"/>
              <a:gd name="T79" fmla="*/ 2111 h 12800"/>
              <a:gd name="T80" fmla="*/ 8085 w 8366"/>
              <a:gd name="T81" fmla="*/ 4951 h 12800"/>
              <a:gd name="T82" fmla="*/ 7746 w 8366"/>
              <a:gd name="T83" fmla="*/ 5680 h 12800"/>
              <a:gd name="T84" fmla="*/ 7214 w 8366"/>
              <a:gd name="T85" fmla="*/ 6179 h 12800"/>
              <a:gd name="T86" fmla="*/ 6517 w 8366"/>
              <a:gd name="T87" fmla="*/ 5450 h 12800"/>
              <a:gd name="T88" fmla="*/ 6849 w 8366"/>
              <a:gd name="T89" fmla="*/ 1785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366" h="12800">
                <a:moveTo>
                  <a:pt x="1655" y="11072"/>
                </a:moveTo>
                <a:lnTo>
                  <a:pt x="0" y="12551"/>
                </a:lnTo>
                <a:lnTo>
                  <a:pt x="406" y="7983"/>
                </a:lnTo>
                <a:cubicBezTo>
                  <a:pt x="415" y="7868"/>
                  <a:pt x="425" y="7753"/>
                  <a:pt x="454" y="7657"/>
                </a:cubicBezTo>
                <a:cubicBezTo>
                  <a:pt x="485" y="7561"/>
                  <a:pt x="516" y="7484"/>
                  <a:pt x="569" y="7426"/>
                </a:cubicBezTo>
                <a:cubicBezTo>
                  <a:pt x="569" y="7426"/>
                  <a:pt x="676" y="7330"/>
                  <a:pt x="852" y="7157"/>
                </a:cubicBezTo>
                <a:lnTo>
                  <a:pt x="1365" y="6659"/>
                </a:lnTo>
                <a:lnTo>
                  <a:pt x="1999" y="7330"/>
                </a:lnTo>
                <a:lnTo>
                  <a:pt x="1655" y="11072"/>
                </a:lnTo>
                <a:close/>
                <a:moveTo>
                  <a:pt x="5989" y="11264"/>
                </a:moveTo>
                <a:lnTo>
                  <a:pt x="6690" y="12032"/>
                </a:lnTo>
                <a:lnTo>
                  <a:pt x="5855" y="12800"/>
                </a:lnTo>
                <a:lnTo>
                  <a:pt x="213" y="12800"/>
                </a:lnTo>
                <a:lnTo>
                  <a:pt x="1940" y="11264"/>
                </a:lnTo>
                <a:lnTo>
                  <a:pt x="5989" y="11264"/>
                </a:lnTo>
                <a:close/>
                <a:moveTo>
                  <a:pt x="6414" y="6908"/>
                </a:moveTo>
                <a:cubicBezTo>
                  <a:pt x="6202" y="7119"/>
                  <a:pt x="6034" y="7177"/>
                  <a:pt x="5593" y="7177"/>
                </a:cubicBezTo>
                <a:lnTo>
                  <a:pt x="2293" y="7177"/>
                </a:lnTo>
                <a:lnTo>
                  <a:pt x="1594" y="6429"/>
                </a:lnTo>
                <a:lnTo>
                  <a:pt x="2140" y="5872"/>
                </a:lnTo>
                <a:cubicBezTo>
                  <a:pt x="2211" y="5796"/>
                  <a:pt x="2301" y="5738"/>
                  <a:pt x="2394" y="5699"/>
                </a:cubicBezTo>
                <a:cubicBezTo>
                  <a:pt x="2486" y="5661"/>
                  <a:pt x="2561" y="5642"/>
                  <a:pt x="2657" y="5642"/>
                </a:cubicBezTo>
                <a:lnTo>
                  <a:pt x="2964" y="5642"/>
                </a:lnTo>
                <a:lnTo>
                  <a:pt x="6284" y="5642"/>
                </a:lnTo>
                <a:lnTo>
                  <a:pt x="6983" y="6391"/>
                </a:lnTo>
                <a:lnTo>
                  <a:pt x="6414" y="6908"/>
                </a:lnTo>
                <a:close/>
                <a:moveTo>
                  <a:pt x="2567" y="1536"/>
                </a:moveTo>
                <a:lnTo>
                  <a:pt x="1868" y="787"/>
                </a:lnTo>
                <a:lnTo>
                  <a:pt x="2682" y="0"/>
                </a:lnTo>
                <a:lnTo>
                  <a:pt x="6597" y="0"/>
                </a:lnTo>
                <a:cubicBezTo>
                  <a:pt x="6980" y="0"/>
                  <a:pt x="7161" y="96"/>
                  <a:pt x="7375" y="345"/>
                </a:cubicBezTo>
                <a:lnTo>
                  <a:pt x="7632" y="653"/>
                </a:lnTo>
                <a:lnTo>
                  <a:pt x="6654" y="1536"/>
                </a:lnTo>
                <a:lnTo>
                  <a:pt x="2567" y="1536"/>
                </a:lnTo>
                <a:close/>
                <a:moveTo>
                  <a:pt x="6849" y="1785"/>
                </a:moveTo>
                <a:lnTo>
                  <a:pt x="7846" y="902"/>
                </a:lnTo>
                <a:lnTo>
                  <a:pt x="8186" y="1286"/>
                </a:lnTo>
                <a:cubicBezTo>
                  <a:pt x="8228" y="1324"/>
                  <a:pt x="8275" y="1420"/>
                  <a:pt x="8325" y="1554"/>
                </a:cubicBezTo>
                <a:cubicBezTo>
                  <a:pt x="8349" y="1612"/>
                  <a:pt x="8355" y="1670"/>
                  <a:pt x="8359" y="1727"/>
                </a:cubicBezTo>
                <a:cubicBezTo>
                  <a:pt x="8366" y="1804"/>
                  <a:pt x="8359" y="1938"/>
                  <a:pt x="8355" y="2111"/>
                </a:cubicBezTo>
                <a:lnTo>
                  <a:pt x="8085" y="4951"/>
                </a:lnTo>
                <a:cubicBezTo>
                  <a:pt x="8057" y="5297"/>
                  <a:pt x="7993" y="5431"/>
                  <a:pt x="7746" y="5680"/>
                </a:cubicBezTo>
                <a:lnTo>
                  <a:pt x="7214" y="6179"/>
                </a:lnTo>
                <a:lnTo>
                  <a:pt x="6517" y="5450"/>
                </a:lnTo>
                <a:lnTo>
                  <a:pt x="6849" y="178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80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13" name="矩形 12"/>
          <p:cNvSpPr/>
          <p:nvPr>
            <p:custDataLst>
              <p:tags r:id="rId2"/>
            </p:custDataLst>
          </p:nvPr>
        </p:nvSpPr>
        <p:spPr>
          <a:xfrm>
            <a:off x="10588625" y="1828800"/>
            <a:ext cx="1603375" cy="348615"/>
          </a:xfrm>
          <a:prstGeom prst="rect">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4" name="矩形 13"/>
          <p:cNvSpPr/>
          <p:nvPr>
            <p:custDataLst>
              <p:tags r:id="rId3"/>
            </p:custDataLst>
          </p:nvPr>
        </p:nvSpPr>
        <p:spPr>
          <a:xfrm>
            <a:off x="0" y="2743222"/>
            <a:ext cx="1524012" cy="914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endParaRPr>
          </a:p>
        </p:txBody>
      </p:sp>
      <p:sp>
        <p:nvSpPr>
          <p:cNvPr id="15" name="文本框 14"/>
          <p:cNvSpPr txBox="1"/>
          <p:nvPr>
            <p:custDataLst>
              <p:tags r:id="rId4"/>
            </p:custDataLst>
          </p:nvPr>
        </p:nvSpPr>
        <p:spPr>
          <a:xfrm>
            <a:off x="304756" y="152401"/>
            <a:ext cx="115824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rPr>
              <a:t>超标量处理器设计</a:t>
            </a:r>
            <a:endParaRPr lang="zh-CN" altLang="en-US"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图片 15"/>
          <p:cNvPicPr>
            <a:picLocks noChangeAspect="1"/>
          </p:cNvPicPr>
          <p:nvPr>
            <p:custDataLst>
              <p:tags r:id="rId5"/>
            </p:custDataLst>
          </p:nvPr>
        </p:nvPicPr>
        <p:blipFill rotWithShape="1">
          <a:blip r:embed="rId6"/>
          <a:srcRect t="4369" b="4369"/>
          <a:stretch>
            <a:fillRect/>
          </a:stretch>
        </p:blipFill>
        <p:spPr>
          <a:xfrm>
            <a:off x="609600" y="1365250"/>
            <a:ext cx="6442710" cy="4834890"/>
          </a:xfrm>
          <a:custGeom>
            <a:avLst/>
            <a:gdLst/>
            <a:ahLst/>
            <a:cxnLst>
              <a:cxn ang="3">
                <a:pos x="hc" y="t"/>
              </a:cxn>
              <a:cxn ang="cd2">
                <a:pos x="l" y="vc"/>
              </a:cxn>
              <a:cxn ang="cd4">
                <a:pos x="hc" y="b"/>
              </a:cxn>
              <a:cxn ang="0">
                <a:pos x="r" y="vc"/>
              </a:cxn>
            </a:cxnLst>
            <a:rect l="l" t="t" r="r" b="b"/>
            <a:pathLst>
              <a:path w="9600" h="6240">
                <a:moveTo>
                  <a:pt x="0" y="0"/>
                </a:moveTo>
                <a:lnTo>
                  <a:pt x="9600" y="0"/>
                </a:lnTo>
                <a:lnTo>
                  <a:pt x="9600" y="6240"/>
                </a:lnTo>
                <a:lnTo>
                  <a:pt x="0" y="6240"/>
                </a:lnTo>
                <a:lnTo>
                  <a:pt x="0" y="0"/>
                </a:lnTo>
                <a:close/>
              </a:path>
            </a:pathLst>
          </a:custGeom>
        </p:spPr>
      </p:pic>
      <p:sp>
        <p:nvSpPr>
          <p:cNvPr id="17" name="Title 6"/>
          <p:cNvSpPr txBox="1"/>
          <p:nvPr>
            <p:custDataLst>
              <p:tags r:id="rId7"/>
            </p:custDataLst>
          </p:nvPr>
        </p:nvSpPr>
        <p:spPr>
          <a:xfrm>
            <a:off x="7160260" y="2637790"/>
            <a:ext cx="4269740" cy="3458210"/>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基于LA32R架构，</a:t>
            </a:r>
            <a:r>
              <a:rPr lang="zh-CN" sz="2000" b="1" spc="12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支持其全部指令</a:t>
            </a:r>
            <a:r>
              <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基于带旁路的Tomasulo算法，采用</a:t>
            </a:r>
            <a:r>
              <a:rPr lang="zh-CN" sz="2000" b="1" spc="120">
                <a:ln w="3175">
                  <a:noFill/>
                  <a:prstDash val="dash"/>
                </a:ln>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四发射、乱序执行、顺序写回</a:t>
            </a:r>
            <a:r>
              <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的结构。</a:t>
            </a:r>
            <a:endParaRPr lang="zh-CN"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处理器前端共有5级流水，后端共有4~6级流水。</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05256"/>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pitchFamily="34" charset="-122"/>
              <a:ea typeface="微软雅黑" panose="020B0503020204020204" pitchFamily="34" charset="-122"/>
              <a:sym typeface="+mn-ea"/>
            </a:endParaRPr>
          </a:p>
        </p:txBody>
      </p:sp>
      <p:sp>
        <p:nvSpPr>
          <p:cNvPr id="13" name="文本框 12"/>
          <p:cNvSpPr txBox="1"/>
          <p:nvPr>
            <p:custDataLst>
              <p:tags r:id="rId2"/>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rPr>
              <a:t>仿真框架LSIM设计</a:t>
            </a:r>
            <a:endParaRPr lang="zh-CN" altLang="en-US" sz="3400" b="1" spc="180" dirty="0">
              <a:solidFill>
                <a:schemeClr val="lt1"/>
              </a:solidFill>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 name="图片 13"/>
          <p:cNvPicPr>
            <a:picLocks noChangeAspect="1"/>
          </p:cNvPicPr>
          <p:nvPr>
            <p:custDataLst>
              <p:tags r:id="rId3"/>
            </p:custDataLst>
          </p:nvPr>
        </p:nvPicPr>
        <p:blipFill rotWithShape="1">
          <a:blip r:embed="rId4"/>
          <a:srcRect l="6099" r="6099"/>
          <a:stretch>
            <a:fillRect/>
          </a:stretch>
        </p:blipFill>
        <p:spPr>
          <a:xfrm>
            <a:off x="609603" y="1524012"/>
            <a:ext cx="4991125" cy="4724425"/>
          </a:xfrm>
          <a:custGeom>
            <a:avLst/>
            <a:gdLst/>
            <a:ahLst/>
            <a:cxnLst>
              <a:cxn ang="3">
                <a:pos x="hc" y="t"/>
              </a:cxn>
              <a:cxn ang="cd2">
                <a:pos x="l" y="vc"/>
              </a:cxn>
              <a:cxn ang="cd4">
                <a:pos x="hc" y="b"/>
              </a:cxn>
              <a:cxn ang="0">
                <a:pos x="r" y="vc"/>
              </a:cxn>
            </a:cxnLst>
            <a:rect l="l" t="t" r="r" b="b"/>
            <a:pathLst>
              <a:path w="7200" h="7440">
                <a:moveTo>
                  <a:pt x="0" y="0"/>
                </a:moveTo>
                <a:lnTo>
                  <a:pt x="7200" y="0"/>
                </a:lnTo>
                <a:lnTo>
                  <a:pt x="7200" y="7440"/>
                </a:lnTo>
                <a:lnTo>
                  <a:pt x="0" y="7440"/>
                </a:lnTo>
                <a:lnTo>
                  <a:pt x="0" y="0"/>
                </a:lnTo>
                <a:close/>
              </a:path>
            </a:pathLst>
          </a:custGeom>
          <a:ln w="12700">
            <a:solidFill>
              <a:srgbClr val="000000">
                <a:alpha val="2000"/>
              </a:srgbClr>
            </a:solidFill>
          </a:ln>
          <a:effectLst>
            <a:outerShdw blurRad="444500" dist="127000" dir="2700000" algn="tl" rotWithShape="0">
              <a:srgbClr val="000000">
                <a:alpha val="15000"/>
              </a:srgbClr>
            </a:outerShdw>
          </a:effectLst>
        </p:spPr>
      </p:pic>
      <p:sp>
        <p:nvSpPr>
          <p:cNvPr id="15" name="Title 6"/>
          <p:cNvSpPr txBox="1"/>
          <p:nvPr>
            <p:custDataLst>
              <p:tags r:id="rId5"/>
            </p:custDataLst>
          </p:nvPr>
        </p:nvSpPr>
        <p:spPr>
          <a:xfrm>
            <a:off x="6289040" y="1761490"/>
            <a:ext cx="5293360" cy="408432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基于高速仿真器Verilator开发，配合C++编写框架，具有较高的仿真效率。</a:t>
            </a:r>
            <a:endParaRPr lang="zh-CN"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支持</a:t>
            </a:r>
            <a:r>
              <a:rPr lang="zh-CN" altLang="en-US" sz="2400" b="1"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指令踪迹、Difftest等高效仿真验证技术</a:t>
            </a:r>
            <a:r>
              <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，可以结合波形快速锁定错误点。</a:t>
            </a:r>
            <a:endParaRPr lang="zh-CN" altLang="en-US"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支持对超标量处理器的指标进行采样，能够</a:t>
            </a:r>
            <a:r>
              <a:rPr lang="zh-CN" sz="2400" b="1"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动态分析处理器性能</a:t>
            </a:r>
            <a:r>
              <a:rPr lang="zh-CN"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sz="2400" spc="1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9515624" y="4913207"/>
            <a:ext cx="2676376" cy="1944793"/>
          </a:xfrm>
          <a:prstGeom prst="rect">
            <a:avLst/>
          </a:prstGeom>
        </p:spPr>
      </p:pic>
      <p:sp>
        <p:nvSpPr>
          <p:cNvPr id="2" name="灯片编号占位符 1"/>
          <p:cNvSpPr>
            <a:spLocks noGrp="1"/>
          </p:cNvSpPr>
          <p:nvPr>
            <p:ph type="sldNum" sz="quarter" idx="12"/>
          </p:nvPr>
        </p:nvSpPr>
        <p:spPr/>
        <p:txBody>
          <a:bodyPr/>
          <a:p>
            <a:fld id="{9CA54AC7-8B74-4520-B1EE-E45E3D31081A}" type="slidenum">
              <a:rPr lang="zh-CN" altLang="en-US" smtClean="0"/>
            </a:fld>
            <a:endParaRPr lang="zh-CN" altLang="en-US"/>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724_1*i*1"/>
  <p:tag name="KSO_WM_TEMPLATE_CATEGORY" val="diagram"/>
  <p:tag name="KSO_WM_TEMPLATE_INDEX" val="20208724"/>
  <p:tag name="KSO_WM_UNIT_LAYERLEVEL" val="1"/>
  <p:tag name="KSO_WM_TAG_VERSION" val="1.0"/>
  <p:tag name="KSO_WM_BEAUTIFY_FLAG" val="#wm#"/>
  <p:tag name="KSO_WM_UNIT_BLOCK" val="0"/>
  <p:tag name="KSO_WM_UNIT_DEC_AREA_ID" val="ba7081483e1b462196cb4cf6d67e99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60656e7d4054ed1e2fb7f9cc"/>
  <p:tag name="KSO_WM_TEMPLATE_ASSEMBLE_GROUPID" val="60656e7d4054ed1e2fb7f9cc"/>
</p:tagLst>
</file>

<file path=ppt/tags/tag10.xml><?xml version="1.0" encoding="utf-8"?>
<p:tagLst xmlns:p="http://schemas.openxmlformats.org/presentationml/2006/main">
  <p:tag name="ISLIDE.ICON" val="#45850;#373138;#373139;#373140;#385029;#385030;#385031;#385032;"/>
</p:tagLst>
</file>

<file path=ppt/tags/tag100.xml><?xml version="1.0" encoding="utf-8"?>
<p:tagLst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diagram20212713_1*a*1"/>
  <p:tag name="KSO_WM_TEMPLATE_CATEGORY" val="diagram"/>
  <p:tag name="KSO_WM_TEMPLATE_INDEX" val="202127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813dededcd94f83be1334e61bb476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ba21aa6e7b04473ad95be895e1428b6"/>
  <p:tag name="KSO_WM_UNIT_TEXT_FILL_FORE_SCHEMECOLOR_INDEX_BRIGHTNESS" val="0"/>
  <p:tag name="KSO_WM_UNIT_TEXT_FILL_FORE_SCHEMECOLOR_INDEX" val="13"/>
  <p:tag name="KSO_WM_UNIT_TEXT_FILL_TYPE" val="1"/>
  <p:tag name="KSO_WM_TEMPLATE_ASSEMBLE_XID" val="60656f644054ed1e2fb80930"/>
  <p:tag name="KSO_WM_TEMPLATE_ASSEMBLE_GROUPID" val="60656f644054ed1e2fb80930"/>
</p:tagLst>
</file>

<file path=ppt/tags/tag1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3_1*f*1"/>
  <p:tag name="KSO_WM_TEMPLATE_CATEGORY" val="diagram"/>
  <p:tag name="KSO_WM_TEMPLATE_INDEX" val="20212713"/>
  <p:tag name="KSO_WM_UNIT_LAYERLEVEL" val="1"/>
  <p:tag name="KSO_WM_TAG_VERSION" val="1.0"/>
  <p:tag name="KSO_WM_BEAUTIFY_FLAG" val="#wm#"/>
  <p:tag name="KSO_WM_UNIT_DEFAULT_FONT" val="14;20;2"/>
  <p:tag name="KSO_WM_UNIT_BLOCK" val="0"/>
  <p:tag name="KSO_WM_UNIT_VALUE" val="440"/>
  <p:tag name="KSO_WM_UNIT_SHOW_EDIT_AREA_INDICATION" val="1"/>
  <p:tag name="KSO_WM_CHIP_GROUPID" val="5e6b05596848fb12bee65ac8"/>
  <p:tag name="KSO_WM_CHIP_XID" val="5e6b05596848fb12bee65aca"/>
  <p:tag name="KSO_WM_UNIT_DEC_AREA_ID" val="84a6c56b6ff04b3385062ce2c276b31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95d889fcf624743b8b9a892c7ba4fc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30"/>
  <p:tag name="KSO_WM_TEMPLATE_ASSEMBLE_GROUPID" val="60656f644054ed1e2fb80930"/>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3_1*i*2"/>
  <p:tag name="KSO_WM_TEMPLATE_CATEGORY" val="diagram"/>
  <p:tag name="KSO_WM_TEMPLATE_INDEX" val="20212713"/>
  <p:tag name="KSO_WM_UNIT_LAYERLEVEL" val="1"/>
  <p:tag name="KSO_WM_TAG_VERSION" val="1.0"/>
  <p:tag name="KSO_WM_BEAUTIFY_FLAG" val="#wm#"/>
  <p:tag name="KSO_WM_UNIT_BLOCK" val="0"/>
  <p:tag name="KSO_WM_UNIT_SM_LIMIT_TYPE" val="2"/>
  <p:tag name="KSO_WM_UNIT_DEC_AREA_ID" val="ab9e3ede4f02433781ee8c4bc865c25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8c7a747e3ea6e292a7fb"/>
  <p:tag name="KSO_WM_CHIP_XID" val="5f708c7a747e3ea6e292a7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644054ed1e2fb80930"/>
  <p:tag name="KSO_WM_TEMPLATE_ASSEMBLE_GROUPID" val="60656f644054ed1e2fb80930"/>
</p:tagLst>
</file>

<file path=ppt/tags/tag103.xml><?xml version="1.0" encoding="utf-8"?>
<p:tagLst xmlns:p="http://schemas.openxmlformats.org/presentationml/2006/main">
  <p:tag name="ISLIDE.ICON" val="#45850;"/>
  <p:tag name="KSO_WM_BEAUTIFY_FLAG" val="#wm#"/>
  <p:tag name="KSO_WM_TEMPLATE_CATEGORY" val="diagram"/>
  <p:tag name="KSO_WM_TEMPLATE_INDEX" val="20212713"/>
  <p:tag name="KSO_WM_SLIDE_ID" val="diagram2021271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7*48"/>
  <p:tag name="KSO_WM_TAG_VERSION" val="1.0"/>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43:53&quot;,&quot;maxSize&quot;:{&quot;size1&quot;:26.7},&quot;minSize&quot;:{&quot;size1&quot;:17.9},&quot;normalSize&quot;:{&quot;size1&quot;:17.9},&quot;subLayout&quot;:[{&quot;id&quot;:&quot;2021-04-01T15:43:53&quot;,&quot;margin&quot;:{&quot;bottom&quot;:0.0260000042617321,&quot;left&quot;:2.9629998207092285,&quot;right&quot;:2.5399999618530273,&quot;top&quot;:1.6929999589920044},&quot;type&quot;:0},{&quot;id&quot;:&quot;2021-04-01T15:43:53&quot;,&quot;margin&quot;:{&quot;bottom&quot;:2.5399999618530273,&quot;left&quot;:2.5399999618530273,&quot;right&quot;:2.5399999618530273,&quot;top&quot;:1.6670000553131104},&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8c7a747e3ea6e292a7fc"/>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DECFILLPROP" val="[]"/>
  <p:tag name="KSO_WM_SLIDE_CAN_ADD_NAVIGATION" val="1"/>
  <p:tag name="KSO_WM_CHIP_GROUPID" val="5f708c7a747e3ea6e292a7fb"/>
  <p:tag name="KSO_WM_SLIDE_BK_DARK_LIGHT" val="2"/>
  <p:tag name="KSO_WM_SLIDE_BACKGROUND_TYPE" val="general"/>
  <p:tag name="KSO_WM_SLIDE_SUPPORT_FEATURE_TYPE" val="0"/>
  <p:tag name="KSO_WM_TEMPLATE_ASSEMBLE_XID" val="60656f644054ed1e2fb80930"/>
  <p:tag name="KSO_WM_TEMPLATE_ASSEMBLE_GROUPID" val="60656f644054ed1e2fb80930"/>
</p:tagLst>
</file>

<file path=ppt/tags/tag104.xml><?xml version="1.0" encoding="utf-8"?>
<p:tagLst xmlns:p="http://schemas.openxmlformats.org/presentationml/2006/main">
  <p:tag name="ISLIDE.ICON" val="#4585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9d7747e3ea6e29290df"/>
  <p:tag name="KSO_WM_CHIP_FILLPROP" val="[[{&quot;text_align&quot;:&quot;lm&quot;,&quot;text_direction&quot;:&quot;horizontal&quot;,&quot;support_big_font&quot;:false,&quot;fill_id&quot;:&quot;5fa0098ed9784c039c0ca740ac551bb1&quot;,&quot;fill_align&quot;:&quot;lm&quot;,&quot;chip_types&quot;:[&quot;text&quot;,&quot;header&quot;]},{&quot;text_align&quot;:&quot;lm&quot;,&quot;text_direction&quot;:&quot;horizontal&quot;,&quot;support_big_font&quot;:false,&quot;fill_id&quot;:&quot;7f87b18fa4ad4fa092a189b689554b14&quot;,&quot;fill_align&quot;:&quot;lm&quot;,&quot;chip_types&quot;:[&quot;picture&quot;,&quot;table&quot;]},{&quot;text_align&quot;:&quot;lm&quot;,&quot;text_direction&quot;:&quot;horizontal&quot;,&quot;support_big_font&quot;:false,&quot;fill_id&quot;:&quot;d3a418fb565347d697848174e7ce7f3e&quot;,&quot;fill_align&quot;:&quot;lm&quot;,&quot;chip_types&quot;:[&quot;text&quot;,&quot;picture&quot;,&quot;table&quot;]},{&quot;text_align&quot;:&quot;lm&quot;,&quot;text_direction&quot;:&quot;horizontal&quot;,&quot;support_big_font&quot;:false,&quot;fill_id&quot;:&quot;0d37e230b97c4cd3a67d4a5a05604b51&quot;,&quot;fill_align&quot;:&quot;lm&quot;,&quot;chip_types&quot;:[&quot;text&quot;,&quot;picture&quot;,&quot;chart&quot;,&quot;table&quot;]}],[{&quot;text_align&quot;:&quot;cm&quot;,&quot;text_direction&quot;:&quot;horizontal&quot;,&quot;support_big_font&quot;:false,&quot;fill_id&quot;:&quot;5fa0098ed9784c039c0ca740ac551bb1&quot;,&quot;fill_align&quot;:&quot;cm&quot;,&quot;chip_types&quot;:[&quot;header&quot;]},{&quot;text_align&quot;:&quot;lm&quot;,&quot;text_direction&quot;:&quot;horizontal&quot;,&quot;support_big_font&quot;:false,&quot;fill_id&quot;:&quot;7f87b18fa4ad4fa092a189b689554b14&quot;,&quot;fill_align&quot;:&quot;lm&quot;,&quot;chip_types&quot;:[&quot;picture&quot;,&quot;table&quot;]},{&quot;text_align&quot;:&quot;lm&quot;,&quot;text_direction&quot;:&quot;horizontal&quot;,&quot;support_big_font&quot;:false,&quot;fill_id&quot;:&quot;d3a418fb565347d697848174e7ce7f3e&quot;,&quot;fill_align&quot;:&quot;lm&quot;,&quot;chip_types&quot;:[&quot;text&quot;,&quot;picture&quot;,&quot;table&quot;]},{&quot;text_align&quot;:&quot;lm&quot;,&quot;text_direction&quot;:&quot;horizontal&quot;,&quot;support_big_font&quot;:false,&quot;fill_id&quot;:&quot;0d37e230b97c4cd3a67d4a5a05604b51&quot;,&quot;fill_align&quot;:&quot;lm&quot;,&quot;chip_types&quot;:[&quot;text&quot;,&quot;picture&quot;,&quot;chart&quot;,&quot;table&quot;]}]]"/>
  <p:tag name="KSO_WM_CHIP_DECFILLPROP" val="[]"/>
  <p:tag name="KSO_WM_SLIDE_ID" val="diagram20212931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931"/>
  <p:tag name="KSO_WM_SLIDE_LAYOUT" val="a_d_f"/>
  <p:tag name="KSO_WM_SLIDE_LAYOUT_CNT" val="1_2_1"/>
  <p:tag name="KSO_WM_SLIDE_TYPE" val="text"/>
  <p:tag name="KSO_WM_SLIDE_SUBTYPE" val="picTxt"/>
  <p:tag name="KSO_WM_SLIDE_SIZE" val="864*444"/>
  <p:tag name="KSO_WM_SLIDE_POSITION" val="48*48"/>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25:50&quot;,&quot;maxSize&quot;:{&quot;size1&quot;:28.999963826568866},&quot;minSize&quot;:{&quot;size1&quot;:20.099963826568867},&quot;normalSize&quot;:{&quot;size1&quot;:20.099963826568867},&quot;subLayout&quot;:[{&quot;id&quot;:&quot;2021-04-01T15:25:50&quot;,&quot;margin&quot;:{&quot;bottom&quot;:0.02600000612437725,&quot;left&quot;:1.6929999589920044,&quot;right&quot;:1.6929999589920044,&quot;top&quot;:1.6929999589920044},&quot;type&quot;:0},{&quot;direction&quot;:1,&quot;id&quot;:&quot;2021-04-01T15:25:50&quot;,&quot;maxSize&quot;:{&quot;size1&quot;:52.39963482220968},&quot;minSize&quot;:{&quot;size1&quot;:36.299634822209676},&quot;normalSize&quot;:{&quot;size1&quot;:36.29973898887634},&quot;subLayout&quot;:[{&quot;id&quot;:&quot;2021-04-01T15:25:50&quot;,&quot;maxSize&quot;:{&quot;size1&quot;:58.399954726639855},&quot;minSize&quot;:{&quot;size1&quot;:44.49995472663986},&quot;normalSize&quot;:{&quot;size1&quot;:44.49995472663986},&quot;subLayout&quot;:[{&quot;id&quot;:&quot;2021-04-01T15:25:50&quot;,&quot;margin&quot;:{&quot;bottom&quot;:0.02600000612437725,&quot;left&quot;:1.6929999589920044,&quot;right&quot;:1.243999719619751,&quot;top&quot;:0.8199999928474426},&quot;type&quot;:0},{&quot;id&quot;:&quot;2021-04-01T15:25:50&quot;,&quot;margin&quot;:{&quot;bottom&quot;:1.6929999589920044,&quot;left&quot;:1.6929999589920044,&quot;right&quot;:1.243999719619751,&quot;top&quot;:0.8199999928474426},&quot;type&quot;:0}],&quot;type&quot;:0},{&quot;id&quot;:&quot;2021-04-01T15:25:50&quot;,&quot;margin&quot;:{&quot;bottom&quot;:1.6929999589920044,&quot;left&quot;:0.02600000612437725,&quot;right&quot;:1.6929999589920044,&quot;top&quot;:0.8199999928474426},&quot;type&quot;:0}],&quot;type&quot;:0}],&quot;type&quot;:0}"/>
  <p:tag name="KSO_WM_CHIP_GROUPID" val="5eeda4dfaa51720c6c8f4ef5"/>
  <p:tag name="KSO_WM_SLIDE_BK_DARK_LIGHT" val="2"/>
  <p:tag name="KSO_WM_SLIDE_BACKGROUND_TYPE" val="general"/>
  <p:tag name="KSO_WM_SLIDE_SUPPORT_FEATURE_TYPE" val="0"/>
  <p:tag name="KSO_WM_TEMPLATE_ASSEMBLE_XID" val="60656f0c4054ed1e2fb80277"/>
  <p:tag name="KSO_WM_TEMPLATE_ASSEMBLE_GROUPID" val="60656f0c4054ed1e2fb80277"/>
</p:tagLst>
</file>

<file path=ppt/tags/tag105.xml><?xml version="1.0" encoding="utf-8"?>
<p:tagLst xmlns:p="http://schemas.openxmlformats.org/presentationml/2006/main">
  <p:tag name="commondata" val="eyJoZGlkIjoiZTU1MzE3ZjZhMzQ5ODY4N2NlOGI2YzNhOTkyNjg3ZWIifQ=="/>
  <p:tag name="resource_record_key" val="{&quot;70&quot;:[3322237,3325288,3312419,3317785,3322471,3312415]}"/>
</p:tagLst>
</file>

<file path=ppt/tags/tag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0945_3*n_h_h_f*1_2_4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0945_3*n_h_h_a*1_2_4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0945_3*n_h_h_f*1_2_3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0945_3*n_h_h_a*1_2_3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45_3*n_h_h_f*1_2_2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45_3*n_h_h_a*1_2_2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45_3*n_h_h_f*1_2_1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1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45_3*n_h_h_a*1_2_1_1"/>
  <p:tag name="KSO_WM_TEMPLATE_CATEGORY" val="diagram"/>
  <p:tag name="KSO_WM_TEMPLATE_INDEX" val="20230945"/>
  <p:tag name="KSO_WM_UNIT_LAYERLEVEL" val="1_1_1_1"/>
  <p:tag name="KSO_WM_TAG_VERSION" val="3.0"/>
  <p:tag name="KSO_WM_DIAGRAM_GROUP_CODE" val="n1-1"/>
  <p:tag name="KSO_WM_DIAGRAM_VERSION" val="3"/>
  <p:tag name="KSO_WM_DIAGRAM_COLOR_TRICK" val="3"/>
  <p:tag name="KSO_WM_DIAGRAM_COLOR_TEXT_CAN_REMOVE" val="n"/>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1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3*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gradient&quot;:[{&quot;brightness&quot;:0.10999999940395355,&quot;colorType&quot;:2,&quot;pos&quot;:1,&quot;rgb&quot;:&quot;#dddddd&quot;,&quot;transparency&quot;:0},{&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724_1*i*2"/>
  <p:tag name="KSO_WM_TEMPLATE_CATEGORY" val="diagram"/>
  <p:tag name="KSO_WM_TEMPLATE_INDEX" val="20208724"/>
  <p:tag name="KSO_WM_UNIT_LAYERLEVEL" val="1"/>
  <p:tag name="KSO_WM_TAG_VERSION" val="1.0"/>
  <p:tag name="KSO_WM_BEAUTIFY_FLAG" val="#wm#"/>
  <p:tag name="KSO_WM_UNIT_BLOCK" val="0"/>
  <p:tag name="KSO_WM_UNIT_DEC_AREA_ID" val="d82ac3d2021f4a4e883509ca1c1b25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16cf55bb2a422ac9a2b39"/>
  <p:tag name="KSO_WM_CHIP_XID" val="5ef16cf55bb2a422ac9a2b3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0"/>
  <p:tag name="KSO_WM_TEMPLATE_ASSEMBLE_XID" val="60656e7d4054ed1e2fb7f9cc"/>
  <p:tag name="KSO_WM_TEMPLATE_ASSEMBLE_GROUPID" val="60656e7d4054ed1e2fb7f9cc"/>
</p:tagLst>
</file>

<file path=ppt/tags/tag2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solid&quot;:{&quot;brightness&quot;:0,&quot;colorType&quot;:1,&quot;foreColorIndex&quot;:8,&quot;transparency&quot;:0},&quot;type&quot;:1},&quot;glow&quot;:{&quot;colorType&quot;:0},&quot;line&quot;:{&quot;gradient&quot;:[{&quot;brightness&quot;:0,&quot;colorType&quot;:2,&quot;pos&quot;:0.3700000047683716,&quot;rgb&quot;:&quot;#ffffff&quot;,&quot;transparency&quot;:0},{&quot;brightness&quot;:0.800000011920929,&quot;colorType&quot;:1,&quot;foreColorIndex&quot;:8,&quot;pos&quot;:0,&quot;transparency&quot;:0},{&quot;brightness&quot;:0,&quot;colorType&quot;:2,&quot;pos&quot;:1,&quot;rgb&quot;:&quot;#ffffff&quot;,&quot;transparency&quot;:0},{&quot;brightness&quot;:0.800000011920929,&quot;colorType&quot;:1,&quot;foreColorIndex&quot;:8,&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8"/>
  <p:tag name="KSO_WM_UNIT_FILL_FORE_SCHEMECOLOR_INDEX_BRIGHTNESS" val="0"/>
  <p:tag name="KSO_WM_DIAGRAM_USE_COLOR_VALUE" val="{&quot;color_scheme&quot;:1,&quot;color_type&quot;:1,&quot;theme_color_indexes&quot;:[]}"/>
</p:tagLst>
</file>

<file path=ppt/tags/tag21.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4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4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2.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5_3*n_h_i*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type&quot;:0},&quot;glow&quot;:{&quot;colorType&quot;:0},&quot;line&quot;:{&quot;solidLine&quot;:{&quot;brightness&quot;:0.3499999940395355,&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DIAGRAM_USE_COLOR_VALUE" val="{&quot;color_scheme&quot;:1,&quot;color_type&quot;:1,&quot;theme_color_indexes&quot;:[]}"/>
</p:tagLst>
</file>

<file path=ppt/tags/tag2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3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3_1"/>
  <p:tag name="KSO_WM_DIAGRAM_MAX_ITEMCNT" val="4"/>
  <p:tag name="KSO_WM_DIAGRAM_MIN_ITEMCNT" val="2"/>
  <p:tag name="KSO_WM_DIAGRAM_VIRTUALLY_FRAME" val="{&quot;height&quot;:380.45,&quot;left&quot;:54.306939090186276,&quot;top&quot;:79.8,&quot;width&quot;:851.4931030273438}"/>
  <p:tag name="KSO_WM_DIAGRAM_COLOR_MATCH_VALUE" val="{&quot;shape&quot;:{&quot;fill&quot;:{&quot;solid&quot;:{&quot;brightness&quot;:0,&quot;colorType&quot;:1,&quot;foreColorIndex&quot;:10,&quot;transparency&quot;:0},&quot;type&quot;:1},&quot;glow&quot;:{&quot;colorType&quot;:0},&quot;line&quot;:{&quot;gradient&quot;:[{&quot;brightness&quot;:0,&quot;colorType&quot;:2,&quot;pos&quot;:0.3700000047683716,&quot;rgb&quot;:&quot;#ffffff&quot;,&quot;transparency&quot;:0},{&quot;brightness&quot;:0.800000011920929,&quot;colorType&quot;:1,&quot;foreColorIndex&quot;:10,&quot;pos&quot;:0,&quot;transparency&quot;:0},{&quot;brightness&quot;:0,&quot;colorType&quot;:2,&quot;pos&quot;:1,&quot;rgb&quot;:&quot;#ffffff&quot;,&quot;transparency&quot;:0},{&quot;brightness&quot;:0.800000011920929,&quot;colorType&quot;:1,&quot;foreColorIndex&quot;:10,&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10"/>
  <p:tag name="KSO_WM_UNIT_FILL_FORE_SCHEMECOLOR_INDEX_BRIGHTNESS" val="0"/>
  <p:tag name="KSO_WM_DIAGRAM_USE_COLOR_VALUE" val="{&quot;color_scheme&quot;:1,&quot;color_type&quot;:1,&quot;theme_color_indexes&quot;:[]}"/>
</p:tagLst>
</file>

<file path=ppt/tags/tag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45_1*n_h_h_a*1_2_2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45_1*n_h_h_a*1_2_1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2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1*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gradient&quot;:[{&quot;brightness&quot;:0.15000000596046448,&quot;colorType&quot;:2,&quot;pos&quot;:0.9900000095367432,&quot;rgb&quot;:&quot;#dfdfdf&quot;,&quot;transparency&quot;:0},{&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8,&quot;transparency&quot;:0},&quot;type&quot;:1},&quot;glow&quot;:{&quot;colorType&quot;:0},&quot;line&quot;:{&quot;gradient&quot;:[{&quot;brightness&quot;:0,&quot;colorType&quot;:2,&quot;pos&quot;:0.3700000047683716,&quot;rgb&quot;:&quot;#ffffff&quot;,&quot;transparency&quot;:0},{&quot;brightness&quot;:0.800000011920929,&quot;colorType&quot;:1,&quot;foreColorIndex&quot;:8,&quot;pos&quot;:0,&quot;transparency&quot;:0},{&quot;brightness&quot;:0,&quot;colorType&quot;:2,&quot;pos&quot;:1,&quot;rgb&quot;:&quot;#ffffff&quot;,&quot;transparency&quot;:0},{&quot;brightness&quot;:0.800000011920929,&quot;colorType&quot;:1,&quot;foreColorIndex&quot;:8,&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8"/>
  <p:tag name="KSO_WM_UNIT_FILL_FORE_SCHEMECOLOR_INDEX_BRIGHTNESS" val="0"/>
  <p:tag name="KSO_WM_DIAGRAM_USE_COLOR_VALUE" val="{&quot;color_scheme&quot;:1,&quot;color_type&quot;:1,&quot;theme_color_indexes&quot;:[]}"/>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724_1*i*3"/>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5332cc689dac4be9bd547c52591c4938"/>
  <p:tag name="KSO_WM_UNIT_DECORATE_INFO" val="{&quot;DecorateInfoH&quot;:{&quot;IsAbs&quot;:true},&quot;DecorateInfoW&quot;:{&quot;IsAbs&quot;:true},&quot;DecorateInfoX&quot;:{&quot;IsAbs&quot;:true,&quot;Pos&quot;:1},&quot;DecorateInfoY&quot;:{&quot;IsAbs&quot;:true,&quot;Pos&quot;:1},&quot;ReferentInfo&quot;:{&quot;Id&quot;:&quot;1e8243383eec4292b4ca2d79355549cf&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80"/>
  <p:tag name="KSO_WM_TEMPLATE_ASSEMBLE_XID" val="60656e7d4054ed1e2fb7f9cc"/>
  <p:tag name="KSO_WM_TEMPLATE_ASSEMBLE_GROUPID" val="60656e7d4054ed1e2fb7f9cc"/>
</p:tagLst>
</file>

<file path=ppt/tags/tag3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5_1*n_h_i*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solidLine&quot;:{&quot;brightness&quot;:0.3499999940395355,&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DIAGRAM_USE_COLOR_VALUE" val="{&quot;color_scheme&quot;:1,&quot;color_type&quot;:1,&quot;theme_color_indexes&quot;:[]}"/>
</p:tagLst>
</file>

<file path=ppt/tags/tag32.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45_1*n_h_h_f*1_2_1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45_1*n_h_h_f*1_2_2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0.4493713378906,&quot;left&quot;:54.28193909018628,&quot;top&quot;:79.82531433105468,&quot;width&quot;:851.4931030273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5.xml><?xml version="1.0" encoding="utf-8"?>
<p:tagLst xmlns:p="http://schemas.openxmlformats.org/presentationml/2006/main">
  <p:tag name="ISLIDE.ICON" val="#373139;"/>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03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03"/>
  <p:tag name="KSO_WM_UNIT_VALUE" val="159"/>
  <p:tag name="KSO_WM_TEMPLATE_ASSEMBLE_XID" val="60656eab4054ed1e2fb7fd7b"/>
  <p:tag name="KSO_WM_TEMPLATE_ASSEMBLE_GROUPID" val="60656eab4054ed1e2fb7fd7b"/>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203_1*i*2"/>
  <p:tag name="KSO_WM_TEMPLATE_CATEGORY" val="diagram"/>
  <p:tag name="KSO_WM_TEMPLATE_INDEX" val="20211203"/>
  <p:tag name="KSO_WM_UNIT_LAYERLEVEL" val="1"/>
  <p:tag name="KSO_WM_TAG_VERSION" val="1.0"/>
  <p:tag name="KSO_WM_BEAUTIFY_FLAG" val="#wm#"/>
  <p:tag name="KSO_WM_UNIT_BLOCK" val="0"/>
  <p:tag name="KSO_WM_UNIT_SM_LIMIT_TYPE" val="2"/>
  <p:tag name="KSO_WM_UNIT_DEC_AREA_ID" val="21b8a50d592048179e3a98ce17e7c3c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5ee1ca4d6848d78f644aeb"/>
  <p:tag name="KSO_WM_CHIP_XID" val="5f5f3b7a8e478fb0c58a943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7"/>
  <p:tag name="KSO_WM_TEMPLATE_ASSEMBLE_XID" val="60656eab4054ed1e2fb7fd7b"/>
  <p:tag name="KSO_WM_TEMPLATE_ASSEMBLE_GROUPID" val="60656eab4054ed1e2fb7fd7b"/>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203_1*i*3"/>
  <p:tag name="KSO_WM_TEMPLATE_CATEGORY" val="diagram"/>
  <p:tag name="KSO_WM_TEMPLATE_INDEX" val="20211203"/>
  <p:tag name="KSO_WM_UNIT_LAYERLEVEL" val="1"/>
  <p:tag name="KSO_WM_TAG_VERSION" val="1.0"/>
  <p:tag name="KSO_WM_BEAUTIFY_FLAG" val="#wm#"/>
  <p:tag name="KSO_WM_UNIT_BLOCK" val="0"/>
  <p:tag name="KSO_WM_UNIT_SM_LIMIT_TYPE" val="2"/>
  <p:tag name="KSO_WM_UNIT_DEC_AREA_ID" val="49b75b47770e4f8eab70c222b4992f2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5ee1ca4d6848d78f644aeb"/>
  <p:tag name="KSO_WM_CHIP_XID" val="5f5f3b7a8e478fb0c58a943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8"/>
  <p:tag name="KSO_WM_TEMPLATE_ASSEMBLE_XID" val="60656eab4054ed1e2fb7fd7b"/>
  <p:tag name="KSO_WM_TEMPLATE_ASSEMBLE_GROUPID" val="60656eab4054ed1e2fb7fd7b"/>
</p:tagLst>
</file>

<file path=ppt/tags/tag39.xml><?xml version="1.0" encoding="utf-8"?>
<p:tagLst xmlns:p="http://schemas.openxmlformats.org/presentationml/2006/main">
  <p:tag name="KSO_WM_UNIT_ISCONTENTSTITLE" val="0"/>
  <p:tag name="KSO_WM_UNIT_ISNUMDGMTITLE" val="0"/>
  <p:tag name="KSO_WM_UNIT_NOCLEAR" val="0"/>
  <p:tag name="KSO_WM_UNIT_VALUE" val="32"/>
  <p:tag name="KSO_WM_UNIT_HIGHLIGHT" val="0"/>
  <p:tag name="KSO_WM_UNIT_COMPATIBLE" val="0"/>
  <p:tag name="KSO_WM_UNIT_DIAGRAM_ISNUMVISUAL" val="0"/>
  <p:tag name="KSO_WM_UNIT_DIAGRAM_ISREFERUNIT" val="0"/>
  <p:tag name="KSO_WM_UNIT_TYPE" val="a"/>
  <p:tag name="KSO_WM_UNIT_INDEX" val="1"/>
  <p:tag name="KSO_WM_UNIT_ID" val="diagram20211203_1*a*1"/>
  <p:tag name="KSO_WM_TEMPLATE_CATEGORY" val="diagram"/>
  <p:tag name="KSO_WM_TEMPLATE_INDEX" val="202112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a085ef36d2649be92efab14e31791e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2032a7d5918413a8f4c96d750245de5"/>
  <p:tag name="KSO_WM_UNIT_TEXT_FILL_FORE_SCHEMECOLOR_INDEX_BRIGHTNESS" val="0"/>
  <p:tag name="KSO_WM_UNIT_TEXT_FILL_FORE_SCHEMECOLOR_INDEX" val="13"/>
  <p:tag name="KSO_WM_UNIT_TEXT_FILL_TYPE" val="1"/>
  <p:tag name="KSO_WM_TEMPLATE_ASSEMBLE_XID" val="60656eab4054ed1e2fb7fd7b"/>
  <p:tag name="KSO_WM_TEMPLATE_ASSEMBLE_GROUPID" val="60656eab4054ed1e2fb7fd7b"/>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724_1*i*4"/>
  <p:tag name="KSO_WM_TEMPLATE_CATEGORY" val="diagram"/>
  <p:tag name="KSO_WM_TEMPLATE_INDEX" val="20208724"/>
  <p:tag name="KSO_WM_UNIT_LAYERLEVEL" val="1"/>
  <p:tag name="KSO_WM_TAG_VERSION" val="1.0"/>
  <p:tag name="KSO_WM_BEAUTIFY_FLAG" val="#wm#"/>
  <p:tag name="KSO_WM_UNIT_BLOCK" val="0"/>
  <p:tag name="KSO_WM_UNIT_DEC_AREA_ID" val="1c8bd37d19a3427cbf432b66fecf5d96"/>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d4054ed1e2fb7f9cc"/>
  <p:tag name="KSO_WM_TEMPLATE_ASSEMBLE_GROUPID" val="60656e7d4054ed1e2fb7f9cc"/>
</p:tagLst>
</file>

<file path=ppt/tags/tag40.xml><?xml version="1.0" encoding="utf-8"?>
<p:tagLst xmlns:p="http://schemas.openxmlformats.org/presentationml/2006/main">
  <p:tag name="KSO_WM_UNIT_VALUE" val="1100*1692"/>
  <p:tag name="KSO_WM_UNIT_HIGHLIGHT" val="0"/>
  <p:tag name="KSO_WM_UNIT_COMPATIBLE" val="0"/>
  <p:tag name="KSO_WM_UNIT_DIAGRAM_ISNUMVISUAL" val="0"/>
  <p:tag name="KSO_WM_UNIT_DIAGRAM_ISREFERUNIT" val="0"/>
  <p:tag name="KSO_WM_UNIT_TYPE" val="d"/>
  <p:tag name="KSO_WM_UNIT_INDEX" val="1"/>
  <p:tag name="KSO_WM_UNIT_ID" val="diagram20211203_1*d*1"/>
  <p:tag name="KSO_WM_TEMPLATE_CATEGORY" val="diagram"/>
  <p:tag name="KSO_WM_TEMPLATE_INDEX" val="20211203"/>
  <p:tag name="KSO_WM_UNIT_LAYERLEVEL" val="1"/>
  <p:tag name="KSO_WM_TAG_VERSION" val="1.0"/>
  <p:tag name="KSO_WM_BEAUTIFY_FLAG" val="#wm#"/>
  <p:tag name="KSO_WM_CHIP_GROUPID" val="5e7310da9a230a26b9e88a19"/>
  <p:tag name="KSO_WM_CHIP_XID" val="5e7310da9a230a26b9e88a1a"/>
  <p:tag name="KSO_WM_UNIT_DEC_AREA_ID" val="b60960c4505c4526bf08eedbb95e1d9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ee3e56dfe3d45fd8432fb570f502bb1"/>
  <p:tag name="KSO_WM_TEMPLATE_ASSEMBLE_XID" val="60656eab4054ed1e2fb7fd7b"/>
  <p:tag name="KSO_WM_TEMPLATE_ASSEMBLE_GROUPID" val="60656eab4054ed1e2fb7fd7b"/>
</p:tagLst>
</file>

<file path=ppt/tags/tag4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03_1*f*1"/>
  <p:tag name="KSO_WM_TEMPLATE_CATEGORY" val="diagram"/>
  <p:tag name="KSO_WM_TEMPLATE_INDEX" val="20211203"/>
  <p:tag name="KSO_WM_UNIT_LAYERLEVEL" val="1"/>
  <p:tag name="KSO_WM_TAG_VERSION" val="1.0"/>
  <p:tag name="KSO_WM_BEAUTIFY_FLAG" val="#wm#"/>
  <p:tag name="KSO_WM_UNIT_DEFAULT_FONT" val="14;20;2"/>
  <p:tag name="KSO_WM_UNIT_BLOCK" val="0"/>
  <p:tag name="KSO_WM_UNIT_VALUE" val="120"/>
  <p:tag name="KSO_WM_UNIT_SHOW_EDIT_AREA_INDICATION" val="1"/>
  <p:tag name="KSO_WM_CHIP_GROUPID" val="5e6b05596848fb12bee65ac8"/>
  <p:tag name="KSO_WM_CHIP_XID" val="5e6b05596848fb12bee65aca"/>
  <p:tag name="KSO_WM_UNIT_DEC_AREA_ID" val="4cddde4c67614b3b9de3755d0245b9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6c56df43f38846d486acd81594ab8311"/>
  <p:tag name="KSO_WM_UNIT_TEXT_FILL_FORE_SCHEMECOLOR_INDEX_BRIGHTNESS" val="0.25"/>
  <p:tag name="KSO_WM_UNIT_TEXT_FILL_FORE_SCHEMECOLOR_INDEX" val="13"/>
  <p:tag name="KSO_WM_UNIT_TEXT_FILL_TYPE" val="1"/>
  <p:tag name="KSO_WM_TEMPLATE_ASSEMBLE_XID" val="60656eab4054ed1e2fb7fd7b"/>
  <p:tag name="KSO_WM_TEMPLATE_ASSEMBLE_GROUPID" val="60656eab4054ed1e2fb7fd7b"/>
</p:tagLst>
</file>

<file path=ppt/tags/tag42.xml><?xml version="1.0" encoding="utf-8"?>
<p:tagLst xmlns:p="http://schemas.openxmlformats.org/presentationml/2006/main">
  <p:tag name="ISLIDE.ICON" val="#45850;"/>
  <p:tag name="KSO_WM_SLIDE_ID" val="diagram202112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203"/>
  <p:tag name="KSO_WM_SLIDE_LAYOUT" val="a_d_f"/>
  <p:tag name="KSO_WM_SLIDE_LAYOUT_CNT" val="1_1_1"/>
  <p:tag name="KSO_WM_TEMPLATE_THUMBS_INDEX" val="1、4、7、12、13、14、15、16、17、18、20、24、25、28、33、36、40、43、44"/>
  <p:tag name="KSO_WM_SLIDE_SIZE" val="960*456"/>
  <p:tag name="KSO_WM_SLIDE_POSITION" val="0*0"/>
  <p:tag name="KSO_WM_SLIDE_LAYOUT_INFO" val="{&quot;id&quot;:&quot;2021-04-01T15:11:56&quot;,&quot;maxSize&quot;:{&quot;size1&quot;:13.3},&quot;minSize&quot;:{&quot;size1&quot;:13.3},&quot;normalSize&quot;:{&quot;size1&quot;:13.3},&quot;subLayout&quot;:[{&quot;backgroundInfo&quot;:[{&quot;bottom&quot;:0,&quot;bottomAbs&quot;:false,&quot;left&quot;:0,&quot;leftAbs&quot;:false,&quot;right&quot;:0,&quot;rightAbs&quot;:false,&quot;top&quot;:0,&quot;topAbs&quot;:false,&quot;type&quot;:&quot;navigation&quot;}],&quot;id&quot;:&quot;2021-04-01T15:11:56&quot;,&quot;margin&quot;:{&quot;bottom&quot;:0.4230000674724579,&quot;left&quot;:0.847000002861023,&quot;right&quot;:0.8460001349449158,&quot;top&quot;:0.4230000674724579},&quot;type&quot;:0},{&quot;direction&quot;:1,&quot;id&quot;:&quot;2021-04-01T15:11:56&quot;,&quot;maxSize&quot;:{&quot;size1&quot;:58.79961861668756},&quot;minSize&quot;:{&quot;size1&quot;:58.79961861668756},&quot;normalSize&quot;:{&quot;size1&quot;:58.79961861668756},&quot;subLayout&quot;:[{&quot;id&quot;:&quot;2021-04-01T15:11:56&quot;,&quot;margin&quot;:{&quot;bottom&quot;:2.117000102996826,&quot;left&quot;:1.6929999589920044,&quot;right&quot;:1.2960000038146973,&quot;top&quot;:1.6929999589920044},&quot;type&quot;:0},{&quot;id&quot;:&quot;2021-04-01T15:11:56&quot;,&quot;margin&quot;:{&quot;bottom&quot;:2.117000102996826,&quot;left&quot;:1.243999719619751,&quot;right&quot;:2.115999937057495,&quot;top&quot;:5.502999782562256},&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7a8e478fb0c58a9438"/>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big_font&quot;:false,&quot;picture_toward&quot;:0,&quot;picture_dockside&quot;:[],&quot;fill_id&quot;:&quot;2f21c2f3722a4d8aaf724c509c0bdce3&quot;,&quot;fill_align&quot;:&quot;cm&quot;,&quot;chip_types&quot;:[&quot;picture&quot;]},{&quot;text_align&quot;:&quot;lb&quot;,&quot;text_direction&quot;:&quot;horizontal&quot;,&quot;support_big_font&quot;:false,&quot;picture_toward&quot;:0,&quot;picture_dockside&quot;:[],&quot;fill_id&quot;:&quot;b6cd0635c205469e92cb4240a447134a&quot;,&quot;fill_align&quot;:&quot;cb&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b4054ed1e2fb7fd7b"/>
  <p:tag name="KSO_WM_TEMPLATE_ASSEMBLE_GROUPID" val="60656eab4054ed1e2fb7fd7b"/>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21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5821"/>
  <p:tag name="KSO_WM_UNIT_VALUE" val="159"/>
  <p:tag name="KSO_WM_TEMPLATE_ASSEMBLE_XID" val="60656fc04054ed1e2fb80fac"/>
  <p:tag name="KSO_WM_TEMPLATE_ASSEMBLE_GROUPID" val="60656fc04054ed1e2fb80fac"/>
</p:tagLst>
</file>

<file path=ppt/tags/tag4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1_1*a*1"/>
  <p:tag name="KSO_WM_TEMPLATE_CATEGORY" val="diagram"/>
  <p:tag name="KSO_WM_TEMPLATE_INDEX" val="2021582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967b7cbfdd49db98dac943c921b4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bfbb0fc61064a90acaa69246cc83bf9"/>
  <p:tag name="KSO_WM_UNIT_TEXT_FILL_FORE_SCHEMECOLOR_INDEX_BRIGHTNESS" val="0"/>
  <p:tag name="KSO_WM_UNIT_TEXT_FILL_FORE_SCHEMECOLOR_INDEX" val="13"/>
  <p:tag name="KSO_WM_UNIT_TEXT_FILL_TYPE" val="1"/>
  <p:tag name="KSO_WM_TEMPLATE_ASSEMBLE_XID" val="60656fc04054ed1e2fb80fac"/>
  <p:tag name="KSO_WM_TEMPLATE_ASSEMBLE_GROUPID" val="60656fc04054ed1e2fb80fac"/>
</p:tagLst>
</file>

<file path=ppt/tags/tag45.xml><?xml version="1.0" encoding="utf-8"?>
<p:tagLst xmlns:p="http://schemas.openxmlformats.org/presentationml/2006/main">
  <p:tag name="KSO_WM_UNIT_VALUE" val="1311*1269"/>
  <p:tag name="KSO_WM_UNIT_HIGHLIGHT" val="0"/>
  <p:tag name="KSO_WM_UNIT_COMPATIBLE" val="1"/>
  <p:tag name="KSO_WM_UNIT_DIAGRAM_ISNUMVISUAL" val="0"/>
  <p:tag name="KSO_WM_UNIT_DIAGRAM_ISREFERUNIT" val="0"/>
  <p:tag name="KSO_WM_UNIT_TYPE" val="d"/>
  <p:tag name="KSO_WM_UNIT_INDEX" val="1"/>
  <p:tag name="KSO_WM_UNIT_ID" val="diagram20215821_1*d*1"/>
  <p:tag name="KSO_WM_TEMPLATE_CATEGORY" val="diagram"/>
  <p:tag name="KSO_WM_TEMPLATE_INDEX" val="20215821"/>
  <p:tag name="KSO_WM_UNIT_LAYERLEVEL" val="1"/>
  <p:tag name="KSO_WM_TAG_VERSION" val="1.0"/>
  <p:tag name="KSO_WM_BEAUTIFY_FLAG" val="#wm#"/>
  <p:tag name="KSO_WM_CHIP_GROUPID" val="5e7310da9a230a26b9e88a19"/>
  <p:tag name="KSO_WM_CHIP_XID" val="5e7310da9a230a26b9e88a1a"/>
  <p:tag name="KSO_WM_UNIT_DEC_AREA_ID" val="72724b5f8f7d49fd87ad8a10f5f2704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70633e9b5804ede9614deac90e3a027"/>
  <p:tag name="KSO_WM_UNIT_SUPPORT_UNIT_TYPE" val="[&quot;l&quot;,&quot;m&quot;,&quot;n&quot;,&quot;o&quot;,&quot;p&quot;,&quot;q&quot;,&quot;r&quot;,&quot;δ&quot;,&quot;ε&quot;,&quot;ζ&quot;,&quot;η&quot;,&quot;d&quot;,&quot;α&quot;,&quot;β&quot;,&quot;θ&quot;]"/>
  <p:tag name="KSO_WM_TEMPLATE_ASSEMBLE_XID" val="60656fc04054ed1e2fb80fac"/>
  <p:tag name="KSO_WM_TEMPLATE_ASSEMBLE_GROUPID" val="60656fc04054ed1e2fb80fac"/>
</p:tagLst>
</file>

<file path=ppt/tags/tag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1_1*f*1"/>
  <p:tag name="KSO_WM_TEMPLATE_CATEGORY" val="diagram"/>
  <p:tag name="KSO_WM_TEMPLATE_INDEX" val="20215821"/>
  <p:tag name="KSO_WM_UNIT_LAYERLEVEL" val="1"/>
  <p:tag name="KSO_WM_TAG_VERSION" val="1.0"/>
  <p:tag name="KSO_WM_BEAUTIFY_FLAG" val="#wm#"/>
  <p:tag name="KSO_WM_UNIT_DEFAULT_FONT" val="14;20;2"/>
  <p:tag name="KSO_WM_UNIT_BLOCK" val="0"/>
  <p:tag name="KSO_WM_UNIT_VALUE" val="92"/>
  <p:tag name="KSO_WM_UNIT_SHOW_EDIT_AREA_INDICATION" val="1"/>
  <p:tag name="KSO_WM_CHIP_GROUPID" val="5e6b05596848fb12bee65ac8"/>
  <p:tag name="KSO_WM_CHIP_XID" val="5e6b05596848fb12bee65aca"/>
  <p:tag name="KSO_WM_UNIT_DEC_AREA_ID" val="b2e0fc33c8fb4226b2c7912eabade10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f236953d9354eba87d4571f82370dc3"/>
  <p:tag name="KSO_WM_UNIT_TEXT_FILL_FORE_SCHEMECOLOR_INDEX_BRIGHTNESS" val="0.25"/>
  <p:tag name="KSO_WM_UNIT_TEXT_FILL_FORE_SCHEMECOLOR_INDEX" val="13"/>
  <p:tag name="KSO_WM_UNIT_TEXT_FILL_TYPE" val="1"/>
  <p:tag name="KSO_WM_TEMPLATE_ASSEMBLE_XID" val="60656fc04054ed1e2fb80fac"/>
  <p:tag name="KSO_WM_TEMPLATE_ASSEMBLE_GROUPID" val="60656fc04054ed1e2fb80fac"/>
</p:tagLst>
</file>

<file path=ppt/tags/tag47.xml><?xml version="1.0" encoding="utf-8"?>
<p:tagLst xmlns:p="http://schemas.openxmlformats.org/presentationml/2006/main">
  <p:tag name="KSO_WM_UNIT_BLOCK" val="0"/>
  <p:tag name="KSO_WM_UNIT_SM_LIMIT_TYPE" val="2"/>
  <p:tag name="KSO_WM_UNIT_DEC_AREA_ID" val="fc81cb14038b43bcb7ca0b9f10fe60f7"/>
  <p:tag name="KSO_WM_UNIT_HIGHLIGHT" val="0"/>
  <p:tag name="KSO_WM_UNIT_COMPATIBLE" val="0"/>
  <p:tag name="KSO_WM_UNIT_DIAGRAM_ISNUMVISUAL" val="0"/>
  <p:tag name="KSO_WM_UNIT_DIAGRAM_ISREFERUNIT" val="0"/>
  <p:tag name="KSO_WM_UNIT_TYPE" val="i"/>
  <p:tag name="KSO_WM_UNIT_INDEX" val="2"/>
  <p:tag name="KSO_WM_UNIT_ID" val="diagram20215821_1*i*2"/>
  <p:tag name="KSO_WM_TEMPLATE_CATEGORY" val="diagram"/>
  <p:tag name="KSO_WM_TEMPLATE_INDEX" val="20215821"/>
  <p:tag name="KSO_WM_UNIT_LAYERLEVEL" val="1"/>
  <p:tag name="KSO_WM_TAG_VERSION" val="1.0"/>
  <p:tag name="KSO_WM_BEAUTIFY_FLAG" val="#wm#"/>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0}"/>
  <p:tag name="KSO_WM_CHIP_GROUPID" val="5f5ee1ca4d6848d78f644aeb"/>
  <p:tag name="KSO_WM_CHIP_XID" val="5f5f3b6e8e478fb0c58a9422"/>
  <p:tag name="KSO_WM_TEMPLATE_ASSEMBLE_XID" val="60656fc04054ed1e2fb80fac"/>
  <p:tag name="KSO_WM_TEMPLATE_ASSEMBLE_GROUPID" val="60656fc04054ed1e2fb80fac"/>
</p:tagLst>
</file>

<file path=ppt/tags/tag48.xml><?xml version="1.0" encoding="utf-8"?>
<p:tagLst xmlns:p="http://schemas.openxmlformats.org/presentationml/2006/main">
  <p:tag name="ISLIDE.ICON" val="#45850;"/>
  <p:tag name="KSO_WM_SLIDE_ID" val="diagram202158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5821"/>
  <p:tag name="KSO_WM_SLIDE_LAYOUT" val="a_d_f"/>
  <p:tag name="KSO_WM_SLIDE_LAYOUT_CNT" val="1_1_1"/>
  <p:tag name="KSO_WM_TEMPLATE_THUMBS_INDEX" val="1、4、7、12、13、14、15、16、17、18、20、24、25、28、33、36、40、43、44"/>
  <p:tag name="KSO_WM_SLIDE_SIZE" val="960*539"/>
  <p:tag name="KSO_WM_SLIDE_POSITION" val="0*0"/>
  <p:tag name="KSO_WM_SLIDE_LAYOUT_INFO" val="{&quot;id&quot;:&quot;2021-04-01T16:02:01&quot;,&quot;maxSize&quot;:{&quot;size1&quot;:13.2},&quot;minSize&quot;:{&quot;size1&quot;:13.2},&quot;normalSize&quot;:{&quot;size1&quot;:13.2},&quot;subLayout&quot;:[{&quot;backgroundInfo&quot;:[{&quot;bottom&quot;:0,&quot;bottomAbs&quot;:false,&quot;left&quot;:0,&quot;leftAbs&quot;:false,&quot;right&quot;:0,&quot;rightAbs&quot;:false,&quot;top&quot;:0,&quot;topAbs&quot;:false,&quot;type&quot;:&quot;navigation&quot;}],&quot;id&quot;:&quot;2021-04-01T16:02:01&quot;,&quot;margin&quot;:{&quot;bottom&quot;:0.3970000147819519,&quot;left&quot;:1.2699999809265137,&quot;right&quot;:1.2699999809265137,&quot;top&quot;:0.4230000674724579},&quot;type&quot;:0},{&quot;direction&quot;:1,&quot;id&quot;:&quot;2021-04-01T16:02:01&quot;,&quot;maxSize&quot;:{&quot;size1&quot;:66.199979652445},&quot;minSize&quot;:{&quot;size1&quot;:38.79997965244498},&quot;normalSize&quot;:{&quot;size1&quot;:46.037479652444986},&quot;subLayout&quot;:[{&quot;id&quot;:&quot;2021-04-01T16:02:01&quot;,&quot;margin&quot;:{&quot;bottom&quot;:1.6929999589920044,&quot;left&quot;:1.6929999589920044,&quot;right&quot;:0.02600000612437725,&quot;top&quot;:1.720000147819519},&quot;type&quot;:0},{&quot;id&quot;:&quot;2021-04-01T16:02:01&quot;,&quot;margin&quot;:{&quot;bottom&quot;:1.6929999589920044,&quot;left&quot;:1.2430000305175781,&quot;right&quot;:1.6929999589920044,&quot;top&quot;:1.6929999589920044},&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6e8e478fb0c58a9422"/>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cm&quot;,&quot;text_direction&quot;:&quot;horizontal&quot;,&quot;support_features&quot;:[&quot;collage&quot;,&quot;carousel&quot;],&quot;support_big_font&quot;:false,&quot;picture_toward&quot;:0,&quot;picture_dockside&quot;:[],&quot;fill_id&quot;:&quot;dbd48f1022174d91a904003a42a44ec0&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6d37605f4ba842028aff7707b4ec7ce0&quot;,&quot;fill_align&quot;:&quot;c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3"/>
  <p:tag name="KSO_WM_TEMPLATE_ASSEMBLE_XID" val="60656fc04054ed1e2fb80fac"/>
  <p:tag name="KSO_WM_TEMPLATE_ASSEMBLE_GROUPID" val="60656fc04054ed1e2fb80fac"/>
</p:tagLst>
</file>

<file path=ppt/tags/tag49.xml><?xml version="1.0" encoding="utf-8"?>
<p:tagLst xmlns:p="http://schemas.openxmlformats.org/presentationml/2006/main">
  <p:tag name="KSO_WM_UNIT_PLACING_PICTURE_USER_VIEWPORT" val="{&quot;height&quot;:1270,&quot;width&quot;:1692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724_1*i*5"/>
  <p:tag name="KSO_WM_TEMPLATE_CATEGORY" val="diagram"/>
  <p:tag name="KSO_WM_TEMPLATE_INDEX" val="20208724"/>
  <p:tag name="KSO_WM_UNIT_LAYERLEVEL" val="1"/>
  <p:tag name="KSO_WM_TAG_VERSION" val="1.0"/>
  <p:tag name="KSO_WM_BEAUTIFY_FLAG" val="#wm#"/>
  <p:tag name="KSO_WM_UNIT_BLOCK" val="0"/>
  <p:tag name="KSO_WM_UNIT_DEC_AREA_ID" val="fa4da34123114e7191a39190d84d996d"/>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16cf55bb2a422ac9a2b39"/>
  <p:tag name="KSO_WM_CHIP_XID" val="5ef16cf55bb2a422ac9a2b3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d4054ed1e2fb7f9cc"/>
  <p:tag name="KSO_WM_TEMPLATE_ASSEMBLE_GROUPID" val="60656e7d4054ed1e2fb7f9cc"/>
</p:tagLst>
</file>

<file path=ppt/tags/tag50.xml><?xml version="1.0" encoding="utf-8"?>
<p:tagLst xmlns:p="http://schemas.openxmlformats.org/presentationml/2006/main">
  <p:tag name="ISLIDE.ICON" val="#45850;"/>
</p:tagLst>
</file>

<file path=ppt/tags/tag51.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84_1*a*1"/>
  <p:tag name="KSO_WM_TEMPLATE_CATEGORY" val="diagram"/>
  <p:tag name="KSO_WM_TEMPLATE_INDEX" val="2021328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6d51e9576994987a7a90439dfbac697"/>
  <p:tag name="KSO_WM_CHIP_FILLAREA_FILL_RULE" val="{&quot;fill_align&quot;:&quot;cm&quot;,&quot;fill_mode&quot;:&quot;full&quot;,&quot;sacle_strategy&quot;:&quot;smart&quot;}"/>
  <p:tag name="KSO_WM_ASSEMBLE_CHIP_INDEX" val="bd9d832436794ac38b456c2b2bfceb97"/>
  <p:tag name="KSO_WM_UNIT_TEXT_FILL_FORE_SCHEMECOLOR_INDEX_BRIGHTNESS" val="0"/>
  <p:tag name="KSO_WM_UNIT_TEXT_FILL_FORE_SCHEMECOLOR_INDEX" val="13"/>
  <p:tag name="KSO_WM_UNIT_TEXT_FILL_TYPE" val="1"/>
  <p:tag name="KSO_WM_TEMPLATE_ASSEMBLE_XID" val="60656eb54054ed1e2fb7fe92"/>
  <p:tag name="KSO_WM_TEMPLATE_ASSEMBLE_GROUPID" val="60656eb54054ed1e2fb7fe92"/>
</p:tagLst>
</file>

<file path=ppt/tags/tag52.xml><?xml version="1.0" encoding="utf-8"?>
<p:tagLst xmlns:p="http://schemas.openxmlformats.org/presentationml/2006/main">
  <p:tag name="KSO_WM_UNIT_VALUE" val="1058*3384"/>
  <p:tag name="KSO_WM_UNIT_HIGHLIGHT" val="0"/>
  <p:tag name="KSO_WM_UNIT_COMPATIBLE" val="1"/>
  <p:tag name="KSO_WM_UNIT_DIAGRAM_ISNUMVISUAL" val="0"/>
  <p:tag name="KSO_WM_UNIT_DIAGRAM_ISREFERUNIT" val="0"/>
  <p:tag name="KSO_WM_UNIT_TYPE" val="d"/>
  <p:tag name="KSO_WM_UNIT_INDEX" val="1"/>
  <p:tag name="KSO_WM_UNIT_ID" val="diagram20213284_1*d*1"/>
  <p:tag name="KSO_WM_TEMPLATE_CATEGORY" val="diagram"/>
  <p:tag name="KSO_WM_TEMPLATE_INDEX" val="20213284"/>
  <p:tag name="KSO_WM_UNIT_LAYERLEVEL" val="1"/>
  <p:tag name="KSO_WM_TAG_VERSION" val="1.0"/>
  <p:tag name="KSO_WM_BEAUTIFY_FLAG" val="#wm#"/>
  <p:tag name="KSO_WM_CHIP_GROUPID" val="5e7310da9a230a26b9e88a19"/>
  <p:tag name="KSO_WM_CHIP_XID" val="5e7310da9a230a26b9e88a1a"/>
  <p:tag name="KSO_WM_UNIT_DEC_AREA_ID" val="4d6ba75aa2a4438fbdb6bce59e87cf7a"/>
  <p:tag name="KSO_WM_CHIP_FILLAREA_FILL_RULE" val="{&quot;fill_align&quot;:&quot;cm&quot;,&quot;fill_mode&quot;:&quot;full&quot;,&quot;sacle_strategy&quot;:&quot;smart&quot;}"/>
  <p:tag name="KSO_WM_ASSEMBLE_CHIP_INDEX" val="8ebfa46b4a764c9990730e97d5b51add"/>
  <p:tag name="KSO_WM_TEMPLATE_ASSEMBLE_XID" val="60656eb54054ed1e2fb7fe92"/>
  <p:tag name="KSO_WM_TEMPLATE_ASSEMBLE_GROUPID" val="60656eb54054ed1e2fb7fe92"/>
</p:tagLst>
</file>

<file path=ppt/tags/tag53.xml><?xml version="1.0" encoding="utf-8"?>
<p:tagLst xmlns:p="http://schemas.openxmlformats.org/presentationml/2006/main">
  <p:tag name="ISLIDE.ICON" val="#45850;"/>
  <p:tag name="KSO_WM_SLIDE_ID" val="diagram2021328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284"/>
  <p:tag name="KSO_WM_SLIDE_LAYOUT" val="a_d"/>
  <p:tag name="KSO_WM_SLIDE_LAYOUT_CNT" val="1_1"/>
  <p:tag name="KSO_WM_TEMPLATE_THUMBS_INDEX" val="1、4、7、12、13、14、15、16、17、18、20、24、25、28、33、36、40、43、44"/>
  <p:tag name="KSO_WM_SLIDE_SIZE" val="960*396"/>
  <p:tag name="KSO_WM_SLIDE_POSITION" val="0*48"/>
  <p:tag name="KSO_WM_SLIDE_LAYOUT_INFO" val="{&quot;backgroundInfo&quot;:[{&quot;bottom&quot;:0,&quot;bottomAbs&quot;:false,&quot;left&quot;:0,&quot;leftAbs&quot;:false,&quot;right&quot;:0,&quot;rightAbs&quot;:false,&quot;top&quot;:0,&quot;topAbs&quot;:false,&quot;type&quot;:&quot;general&quot;}],&quot;id&quot;:&quot;2021-04-01T15:15:00&quot;,&quot;maxSize&quot;:{&quot;size1&quot;:31.1},&quot;minSize&quot;:{&quot;size1&quot;:20},&quot;normalSize&quot;:{&quot;size1&quot;:28.033333333333335},&quot;subLayout&quot;:[{&quot;id&quot;:&quot;2021-04-01T15:15:00&quot;,&quot;margin&quot;:{&quot;bottom&quot;:0.21199998259544373,&quot;left&quot;:1.6929999589920044,&quot;right&quot;:1.6929999589920044,&quot;top&quot;:1.6929999589920044},&quot;type&quot;:0},{&quot;id&quot;:&quot;2021-04-01T15:15:00&quot;,&quot;margin&quot;:{&quot;bottom&quot;:2.5399999618530273,&quot;left&quot;:0,&quot;right&quot;:0,&quot;top&quot;:0.84700000286102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d"/>
  <p:tag name="KSO_WM_CHIP_FILLPROP" val="[[{&quot;text_align&quot;:&quot;cm&quot;,&quot;text_direction&quot;:&quot;horizontal&quot;,&quot;support_big_font&quot;:false,&quot;fill_id&quot;:&quot;722accd572074b41a2d4cf8c733c9957&quot;,&quot;fill_align&quot;:&quot;cm&quot;,&quot;chip_types&quot;:[&quot;header&quot;]},{&quot;text_align&quot;:&quot;cm&quot;,&quot;text_direction&quot;:&quot;horizontal&quot;,&quot;support_features&quot;:[&quot;carousel&quot;],&quot;support_big_font&quot;:false,&quot;fill_id&quot;:&quot;3614f96a631f49708b892a3b71d648c3&quot;,&quot;fill_align&quot;:&quot;cm&quot;,&quot;chip_types&quot;:[&quot;picture&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2"/>
  <p:tag name="KSO_WM_TEMPLATE_ASSEMBLE_XID" val="60656eb54054ed1e2fb7fe92"/>
  <p:tag name="KSO_WM_TEMPLATE_ASSEMBLE_GROUPID" val="60656eb54054ed1e2fb7fe9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35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359"/>
  <p:tag name="KSO_WM_UNIT_VALUE" val="159"/>
  <p:tag name="KSO_WM_TEMPLATE_ASSEMBLE_XID" val="60656f4f4054ed1e2fb807a6"/>
  <p:tag name="KSO_WM_TEMPLATE_ASSEMBLE_GROUPID" val="60656f4f4054ed1e2fb807a6"/>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359_1*i*2"/>
  <p:tag name="KSO_WM_TEMPLATE_CATEGORY" val="diagram"/>
  <p:tag name="KSO_WM_TEMPLATE_INDEX" val="20212359"/>
  <p:tag name="KSO_WM_UNIT_LAYERLEVEL" val="1"/>
  <p:tag name="KSO_WM_TAG_VERSION" val="1.0"/>
  <p:tag name="KSO_WM_BEAUTIFY_FLAG" val="#wm#"/>
  <p:tag name="KSO_WM_UNIT_BLOCK" val="0"/>
  <p:tag name="KSO_WM_UNIT_SM_LIMIT_TYPE" val="0"/>
  <p:tag name="KSO_WM_UNIT_DEC_AREA_ID" val="e5944e3b40a74874903293630bcf1509"/>
  <p:tag name="KSO_WM_UNIT_DECORATE_INFO" val="{&quot;DecorateInfoH&quot;:{&quot;IsAbs&quot;:true},&quot;DecorateInfoW&quot;:{&quot;IsAbs&quot;:true},&quot;DecorateInfoX&quot;:{&quot;IsAbs&quot;:true,&quot;Pos&quot;:1},&quot;DecorateInfoY&quot;:{&quot;IsAbs&quot;:true,&quot;Pos&quot;:0},&quot;ReferentInfo&quot;:{&quot;Id&quot;:&quot;c729f4a84af0479ba70a3a544af27b5c&quot;,&quot;X&quot;:{&quot;Pos&quot;:1},&quot;Y&quot;:{&quot;Pos&quot;:2}},&quot;whChangeMode&quot;:0}"/>
  <p:tag name="KSO_WM_CHIP_GROUPID" val="5f2a14fa45e1f15ec24fe383"/>
  <p:tag name="KSO_WM_CHIP_XID" val="5f2a14fa45e1f15ec24fe384"/>
  <p:tag name="KSO_WM_UNIT_LINE_FORE_SCHEMECOLOR_INDEX_BRIGHTNESS" val="0"/>
  <p:tag name="KSO_WM_UNIT_LINE_FORE_SCHEMECOLOR_INDEX" val="5"/>
  <p:tag name="KSO_WM_UNIT_LINE_FILL_TYPE" val="2"/>
  <p:tag name="KSO_WM_TEMPLATE_ASSEMBLE_XID" val="60656f4f4054ed1e2fb807a6"/>
  <p:tag name="KSO_WM_TEMPLATE_ASSEMBLE_GROUPID" val="60656f4f4054ed1e2fb807a6"/>
</p:tagLst>
</file>

<file path=ppt/tags/tag5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2359_1*a*1"/>
  <p:tag name="KSO_WM_TEMPLATE_CATEGORY" val="diagram"/>
  <p:tag name="KSO_WM_TEMPLATE_INDEX" val="2021235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7ea31454b0d45f689176bce9a9f2b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ab991ccd1844b53a483ade2e357c6aa"/>
  <p:tag name="KSO_WM_UNIT_TEXT_FILL_FORE_SCHEMECOLOR_INDEX_BRIGHTNESS" val="0"/>
  <p:tag name="KSO_WM_UNIT_TEXT_FILL_FORE_SCHEMECOLOR_INDEX" val="13"/>
  <p:tag name="KSO_WM_UNIT_TEXT_FILL_TYPE" val="1"/>
  <p:tag name="KSO_WM_TEMPLATE_ASSEMBLE_XID" val="60656f4f4054ed1e2fb807a6"/>
  <p:tag name="KSO_WM_TEMPLATE_ASSEMBLE_GROUPID" val="60656f4f4054ed1e2fb807a6"/>
</p:tagLst>
</file>

<file path=ppt/tags/tag5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2359_1*f*3"/>
  <p:tag name="KSO_WM_TEMPLATE_CATEGORY" val="diagram"/>
  <p:tag name="KSO_WM_TEMPLATE_INDEX" val="20212359"/>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c729f4a84af0479ba70a3a544af27b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12f4b1cfc4c43c3873f6e25291a41b9"/>
  <p:tag name="KSO_WM_UNIT_TEXT_FILL_FORE_SCHEMECOLOR_INDEX_BRIGHTNESS" val="0.25"/>
  <p:tag name="KSO_WM_UNIT_TEXT_FILL_FORE_SCHEMECOLOR_INDEX" val="13"/>
  <p:tag name="KSO_WM_UNIT_TEXT_FILL_TYPE" val="1"/>
  <p:tag name="KSO_WM_TEMPLATE_ASSEMBLE_XID" val="60656f4f4054ed1e2fb807a6"/>
  <p:tag name="KSO_WM_TEMPLATE_ASSEMBLE_GROUPID" val="60656f4f4054ed1e2fb807a6"/>
</p:tagLst>
</file>

<file path=ppt/tags/tag58.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359_1*f*2"/>
  <p:tag name="KSO_WM_TEMPLATE_CATEGORY" val="diagram"/>
  <p:tag name="KSO_WM_TEMPLATE_INDEX" val="20212359"/>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bfd52b8dc99a43c5b3ed264b767234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a4f3e064c14556b8a50eafa5d9d022"/>
  <p:tag name="KSO_WM_UNIT_TEXT_FILL_FORE_SCHEMECOLOR_INDEX_BRIGHTNESS" val="0.25"/>
  <p:tag name="KSO_WM_UNIT_TEXT_FILL_FORE_SCHEMECOLOR_INDEX" val="13"/>
  <p:tag name="KSO_WM_UNIT_TEXT_FILL_TYPE" val="1"/>
  <p:tag name="KSO_WM_TEMPLATE_ASSEMBLE_XID" val="60656f4f4054ed1e2fb807a6"/>
  <p:tag name="KSO_WM_TEMPLATE_ASSEMBLE_GROUPID" val="60656f4f4054ed1e2fb807a6"/>
</p:tagLst>
</file>

<file path=ppt/tags/tag59.xml><?xml version="1.0" encoding="utf-8"?>
<p:tagLst xmlns:p="http://schemas.openxmlformats.org/presentationml/2006/main">
  <p:tag name="KSO_WM_UNIT_VALUE" val="1142*1692"/>
  <p:tag name="KSO_WM_UNIT_HIGHLIGHT" val="0"/>
  <p:tag name="KSO_WM_UNIT_COMPATIBLE" val="0"/>
  <p:tag name="KSO_WM_UNIT_DIAGRAM_ISNUMVISUAL" val="0"/>
  <p:tag name="KSO_WM_UNIT_DIAGRAM_ISREFERUNIT" val="0"/>
  <p:tag name="KSO_WM_UNIT_TYPE" val="d"/>
  <p:tag name="KSO_WM_UNIT_INDEX" val="1"/>
  <p:tag name="KSO_WM_UNIT_ID" val="diagram20212359_1*d*1"/>
  <p:tag name="KSO_WM_TEMPLATE_CATEGORY" val="diagram"/>
  <p:tag name="KSO_WM_TEMPLATE_INDEX" val="20212359"/>
  <p:tag name="KSO_WM_UNIT_LAYERLEVEL" val="1"/>
  <p:tag name="KSO_WM_TAG_VERSION" val="1.0"/>
  <p:tag name="KSO_WM_BEAUTIFY_FLAG" val="#wm#"/>
  <p:tag name="KSO_WM_CHIP_GROUPID" val="5e7310da9a230a26b9e88a19"/>
  <p:tag name="KSO_WM_CHIP_XID" val="5e7310da9a230a26b9e88a1a"/>
  <p:tag name="KSO_WM_UNIT_DEC_AREA_ID" val="9a8dddfd5f1c4080a25383de0b457c7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22d0c62514f43b4ae9d3536be71c958"/>
  <p:tag name="KSO_WM_TEMPLATE_ASSEMBLE_XID" val="60656f4f4054ed1e2fb807a6"/>
  <p:tag name="KSO_WM_TEMPLATE_ASSEMBLE_GROUPID" val="60656f4f4054ed1e2fb807a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8724_1*i*6"/>
  <p:tag name="KSO_WM_TEMPLATE_CATEGORY" val="diagram"/>
  <p:tag name="KSO_WM_TEMPLATE_INDEX" val="20208724"/>
  <p:tag name="KSO_WM_UNIT_LAYERLEVEL" val="1"/>
  <p:tag name="KSO_WM_TAG_VERSION" val="1.0"/>
  <p:tag name="KSO_WM_BEAUTIFY_FLAG" val="#wm#"/>
  <p:tag name="KSO_WM_UNIT_BLOCK" val="0"/>
  <p:tag name="KSO_WM_UNIT_SM_LIMIT_TYPE" val="2"/>
  <p:tag name="KSO_WM_UNIT_DEC_AREA_ID" val="b644cae915304e998419ad785a01c0da"/>
  <p:tag name="KSO_WM_UNIT_DECORATE_INFO" val="{&quot;DecorateInfoH&quot;:{&quot;IsAbs&quot;:true},&quot;DecorateInfoW&quot;:{&quot;IsAbs&quot;:true},&quot;DecorateInfoX&quot;:{&quot;IsAbs&quot;:true,&quot;Pos&quot;:1},&quot;DecorateInfoY&quot;:{&quot;IsAbs&quot;:true,&quot;Pos&quot;:1},&quot;ReferentInfo&quot;:{&quot;Id&quot;:&quot;68a7e63f7f58419d929f2bbf50918974&quot;,&quot;X&quot;:{&quot;Pos&quot;:1},&quot;Y&quot;:{&quot;Pos&quot;:1}},&quot;whChangeMode&quot;:0}"/>
  <p:tag name="KSO_WM_CHIP_GROUPID" val="5ef16cf55bb2a422ac9a2b39"/>
  <p:tag name="KSO_WM_CHIP_XID" val="5ef16cf55bb2a422ac9a2b3a"/>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152"/>
  <p:tag name="KSO_WM_TEMPLATE_ASSEMBLE_XID" val="60656e7d4054ed1e2fb7f9cc"/>
  <p:tag name="KSO_WM_TEMPLATE_ASSEMBLE_GROUPID" val="60656e7d4054ed1e2fb7f9cc"/>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59_1*i*4"/>
  <p:tag name="KSO_WM_TEMPLATE_CATEGORY" val="diagram"/>
  <p:tag name="KSO_WM_TEMPLATE_INDEX" val="20212359"/>
  <p:tag name="KSO_WM_UNIT_LAYERLEVEL" val="1"/>
  <p:tag name="KSO_WM_TAG_VERSION" val="1.0"/>
  <p:tag name="KSO_WM_BEAUTIFY_FLAG" val="#wm#"/>
  <p:tag name="KSO_WM_UNIT_BLOCK" val="0"/>
  <p:tag name="KSO_WM_UNIT_SM_LIMIT_TYPE" val="1"/>
  <p:tag name="KSO_WM_UNIT_DEC_AREA_ID" val="0fc916d29fb04aa0914f1cafc3e04a3d"/>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2a14fa45e1f15ec24fe383"/>
  <p:tag name="KSO_WM_CHIP_XID" val="5f2a14fa45e1f15ec24fe38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4f4054ed1e2fb807a6"/>
  <p:tag name="KSO_WM_TEMPLATE_ASSEMBLE_GROUPID" val="60656f4f4054ed1e2fb807a6"/>
</p:tagLst>
</file>

<file path=ppt/tags/tag61.xml><?xml version="1.0" encoding="utf-8"?>
<p:tagLst xmlns:p="http://schemas.openxmlformats.org/presentationml/2006/main">
  <p:tag name="ISLIDE.ICON" val="#45850;"/>
  <p:tag name="KSO_WM_SLIDE_LAYOUT_INFO" val="{&quot;id&quot;:&quot;2021-04-01T15:39:36&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39:36&quot;,&quot;margin&quot;:{&quot;bottom&quot;:0.44999995827674866,&quot;left&quot;:1.2699999809265137,&quot;right&quot;:1.2699999809265137,&quot;top&quot;:0.4230000674724579},&quot;type&quot;:0},{&quot;direction&quot;:1,&quot;id&quot;:&quot;2021-04-01T15:39:36&quot;,&quot;maxSize&quot;:{&quot;size1&quot;:41.29960201380114},&quot;minSize&quot;:{&quot;size1&quot;:41.29960201380114},&quot;normalSize&quot;:{&quot;size1&quot;:41.29960201380114},&quot;subLayout&quot;:[{&quot;id&quot;:&quot;2021-04-01T15:39:36&quot;,&quot;maxSize&quot;:{&quot;size1&quot;:41.1},&quot;minSize&quot;:{&quot;size1&quot;:33.4},&quot;normalSize&quot;:{&quot;size1&quot;:33.40012845215157},&quot;subLayout&quot;:[{&quot;id&quot;:&quot;2021-04-01T15:39:36&quot;,&quot;margin&quot;:{&quot;bottom&quot;:0.02600000612437725,&quot;left&quot;:1.2699999809265137,&quot;right&quot;:0.8730000257492065,&quot;top&quot;:2.937000036239624},&quot;type&quot;:0},{&quot;id&quot;:&quot;2021-04-01T15:39:36&quot;,&quot;maxSize&quot;:{&quot;size1&quot;:48.1},&quot;minSize&quot;:{&quot;size1&quot;:36.1},&quot;normalSize&quot;:{&quot;size1&quot;:48.099760839376636},&quot;subLayout&quot;:[{&quot;id&quot;:&quot;2021-04-01T15:39:36&quot;,&quot;margin&quot;:{&quot;bottom&quot;:0.847000002861023,&quot;left&quot;:1.2699999809265137,&quot;right&quot;:0.8730000257492065,&quot;top&quot;:0.847000002861023},&quot;type&quot;:0},{&quot;id&quot;:&quot;2021-04-01T15:39:36&quot;,&quot;margin&quot;:{&quot;bottom&quot;:2.9629998207092285,&quot;left&quot;:1.2699999809265137,&quot;right&quot;:0.8730000257492065,&quot;top&quot;:0.02600000612437725},&quot;type&quot;:0}],&quot;type&quot;:0}],&quot;type&quot;:0},{&quot;id&quot;:&quot;2021-04-01T15:39:36&quot;,&quot;margin&quot;:{&quot;bottom&quot;:2.5399999618530273,&quot;left&quot;:0.3970000147819519,&quot;right&quot;:2.5399999618530273,&quot;top&quot;:2.5139999389648438},&quot;type&quot;:0}],&quot;type&quot;:0}],&quot;type&quot;:0}"/>
  <p:tag name="KSO_WM_SLIDE_BACKGROUND" val="[&quot;navigation&quot;]"/>
  <p:tag name="KSO_WM_SLIDE_RATIO" val="1.777778"/>
  <p:tag name="KSO_WM_CHIP_INFOS" val="{&quot;type&quot;:0,&quot;layout_type&quot;:&quot;navigation&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a14fa45e1f15ec24fe384"/>
  <p:tag name="KSO_WM_CHIP_FILLPROP" val="[[{&quot;text_align&quot;:&quot;lm&quot;,&quot;text_direction&quot;:&quot;horizontal&quot;,&quot;support_big_font&quot;:false,&quot;picture_toward&quot;:0,&quot;picture_dockside&quot;:[],&quot;fill_id&quot;:&quot;c934b58042b44607bfcc30469ccc57d1&quot;,&quot;fill_align&quot;:&quot;lm&quot;,&quot;chip_types&quot;:[&quot;header&quot;]},{&quot;text_align&quot;:&quot;lm&quot;,&quot;text_direction&quot;:&quot;horizontal&quot;,&quot;support_big_font&quot;:false,&quot;picture_toward&quot;:0,&quot;picture_dockside&quot;:[],&quot;fill_id&quot;:&quot;f228f23c9ad3484faccd1cd6db074e76&quot;,&quot;fill_align&quot;:&quot;lm&quot;,&quot;chip_types&quot;:[&quot;text&quot;]},{&quot;text_align&quot;:&quot;lm&quot;,&quot;text_direction&quot;:&quot;horizontal&quot;,&quot;support_big_font&quot;:false,&quot;picture_toward&quot;:0,&quot;picture_dockside&quot;:[],&quot;fill_id&quot;:&quot;2914f646b38542c498a81fc6ad688d35&quot;,&quot;fill_align&quot;:&quot;lm&quot;,&quot;chip_types&quot;:[&quot;text&quot;]},{&quot;text_align&quot;:&quot;lm&quot;,&quot;text_direction&quot;:&quot;horizontal&quot;,&quot;support_big_font&quot;:false,&quot;picture_toward&quot;:0,&quot;picture_dockside&quot;:[],&quot;fill_id&quot;:&quot;96254a404d4040ea9c59fc78673b5701&quot;,&quot;fill_align&quot;:&quot;lm&quot;,&quot;chip_types&quot;:[&quot;text&quot;]},{&quot;text_align&quot;:&quot;cm&quot;,&quot;text_direction&quot;:&quot;horizontal&quot;,&quot;support_features&quot;:[&quot;carousel&quot;],&quot;support_big_font&quot;:false,&quot;picture_toward&quot;:0,&quot;picture_dockside&quot;:[],&quot;fill_id&quot;:&quot;224661b0a6f6447f9527e2b9dfb3690f&quot;,&quot;fill_align&quot;:&quot;cm&quot;,&quot;chip_types&quot;:[&quot;picture&quot;]}]]"/>
  <p:tag name="KSO_WM_SLIDE_ID" val="diagram2021235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2359"/>
  <p:tag name="KSO_WM_SLIDE_LAYOUT" val="a_d_f"/>
  <p:tag name="KSO_WM_SLIDE_LAYOUT_CNT" val="1_1_3"/>
  <p:tag name="KSO_WM_CHIP_DECFILLPROP" val="[]"/>
  <p:tag name="KSO_WM_SLIDE_CAN_ADD_NAVIGATION" val="1"/>
  <p:tag name="KSO_WM_CHIP_GROUPID" val="5f2a14fa45e1f15ec24fe383"/>
  <p:tag name="KSO_WM_SLIDE_BK_DARK_LIGHT" val="2"/>
  <p:tag name="KSO_WM_SLIDE_BACKGROUND_TYPE" val="navigation"/>
  <p:tag name="KSO_WM_SLIDE_SUPPORT_FEATURE_TYPE" val="2"/>
  <p:tag name="KSO_WM_SLIDE_SAME_FONT_SIZE" val="1"/>
  <p:tag name="KSO_WM_TEMPLATE_ASSEMBLE_XID" val="60656f4f4054ed1e2fb807a6"/>
  <p:tag name="KSO_WM_TEMPLATE_ASSEMBLE_GROUPID" val="60656f4f4054ed1e2fb807a6"/>
</p:tagLst>
</file>

<file path=ppt/tags/tag62.xml><?xml version="1.0" encoding="utf-8"?>
<p:tagLst xmlns:p="http://schemas.openxmlformats.org/presentationml/2006/main">
  <p:tag name="ISLIDE.ICON" val="#373139;#373140;"/>
</p:tagLst>
</file>

<file path=ppt/tags/tag63.xml><?xml version="1.0" encoding="utf-8"?>
<p:tagLst xmlns:p="http://schemas.openxmlformats.org/presentationml/2006/main">
  <p:tag name="KSO_WM_UNIT_PLACING_PICTURE_USER_VIEWPORT" val="{&quot;height&quot;:7426,&quot;width&quot;:8240}"/>
</p:tagLst>
</file>

<file path=ppt/tags/tag64.xml><?xml version="1.0" encoding="utf-8"?>
<p:tagLst xmlns:p="http://schemas.openxmlformats.org/presentationml/2006/main">
  <p:tag name="KSO_WM_UNIT_PLACING_PICTURE_USER_VIEWPORT" val="{&quot;height&quot;:5118,&quot;width&quot;:8719}"/>
</p:tagLst>
</file>

<file path=ppt/tags/tag65.xml><?xml version="1.0" encoding="utf-8"?>
<p:tagLst xmlns:p="http://schemas.openxmlformats.org/presentationml/2006/main">
  <p:tag name="ISLIDE.ICON" val="#45850;"/>
</p:tagLst>
</file>

<file path=ppt/tags/tag66.xml><?xml version="1.0" encoding="utf-8"?>
<p:tagLst xmlns:p="http://schemas.openxmlformats.org/presentationml/2006/main">
  <p:tag name="ISLIDE.ICON" val="#45850;"/>
</p:tagLst>
</file>

<file path=ppt/tags/tag67.xml><?xml version="1.0" encoding="utf-8"?>
<p:tagLst xmlns:p="http://schemas.openxmlformats.org/presentationml/2006/main">
  <p:tag name="KSO_WM_UNIT_PLACING_PICTURE_USER_VIEWPORT" val="{&quot;height&quot;:7525,&quot;width&quot;:7792}"/>
</p:tagLst>
</file>

<file path=ppt/tags/tag68.xml><?xml version="1.0" encoding="utf-8"?>
<p:tagLst xmlns:p="http://schemas.openxmlformats.org/presentationml/2006/main">
  <p:tag name="KSO_WM_UNIT_PLACING_PICTURE_USER_VIEWPORT" val="{&quot;height&quot;:2965,&quot;width&quot;:7740}"/>
</p:tagLst>
</file>

<file path=ppt/tags/tag69.xml><?xml version="1.0" encoding="utf-8"?>
<p:tagLst xmlns:p="http://schemas.openxmlformats.org/presentationml/2006/main">
  <p:tag name="ISLIDE.ICON" val="#45850;"/>
</p:tagLst>
</file>

<file path=ppt/tags/tag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8724_1*a*1"/>
  <p:tag name="KSO_WM_TEMPLATE_CATEGORY" val="diagram"/>
  <p:tag name="KSO_WM_TEMPLATE_INDEX" val="2020872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8a7e63f7f58419d929f2bbf509189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ce72c5041f640128142eeb0e2b074a1"/>
  <p:tag name="KSO_WM_UNIT_TEXT_FILL_FORE_SCHEMECOLOR_INDEX_BRIGHTNESS" val="0"/>
  <p:tag name="KSO_WM_UNIT_TEXT_FILL_FORE_SCHEMECOLOR_INDEX" val="13"/>
  <p:tag name="KSO_WM_UNIT_TEXT_FILL_TYPE" val="1"/>
  <p:tag name="KSO_WM_TEMPLATE_ASSEMBLE_XID" val="60656e7d4054ed1e2fb7f9cc"/>
  <p:tag name="KSO_WM_TEMPLATE_ASSEMBLE_GROUPID" val="60656e7d4054ed1e2fb7f9cc"/>
</p:tagLst>
</file>

<file path=ppt/tags/tag70.xml><?xml version="1.0" encoding="utf-8"?>
<p:tagLst xmlns:p="http://schemas.openxmlformats.org/presentationml/2006/main">
  <p:tag name="KSO_WM_UNIT_VALUE" val="592*1481"/>
  <p:tag name="KSO_WM_UNIT_HIGHLIGHT" val="0"/>
  <p:tag name="KSO_WM_UNIT_COMPATIBLE" val="0"/>
  <p:tag name="KSO_WM_UNIT_DIAGRAM_ISNUMVISUAL" val="0"/>
  <p:tag name="KSO_WM_UNIT_DIAGRAM_ISREFERUNIT" val="0"/>
  <p:tag name="KSO_WM_UNIT_TYPE" val="d"/>
  <p:tag name="KSO_WM_UNIT_INDEX" val="1"/>
  <p:tag name="KSO_WM_UNIT_ID" val="diagram20212931_1*d*1"/>
  <p:tag name="KSO_WM_TEMPLATE_CATEGORY" val="diagram"/>
  <p:tag name="KSO_WM_TEMPLATE_INDEX" val="20212931"/>
  <p:tag name="KSO_WM_UNIT_LAYERLEVEL" val="1"/>
  <p:tag name="KSO_WM_TAG_VERSION" val="1.0"/>
  <p:tag name="KSO_WM_BEAUTIFY_FLAG" val="#wm#"/>
  <p:tag name="KSO_WM_CHIP_GROUPID" val="5e7310da9a230a26b9e88a19"/>
  <p:tag name="KSO_WM_CHIP_XID" val="5e7310da9a230a26b9e88a1a"/>
  <p:tag name="KSO_WM_UNIT_DEC_AREA_ID" val="5f0ec5d754dc48b0b467782a04d48b0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m&quot;,&quot;fill_mode&quot;:&quot;full&quot;,&quot;sacle_strategy&quot;:&quot;smart&quot;}"/>
  <p:tag name="KSO_WM_ASSEMBLE_CHIP_INDEX" val="43c8cab9bc174e2286c6a0758239004d"/>
  <p:tag name="KSO_WM_UNIT_SUPPORT_UNIT_TYPE" val="[&quot;d&quot;,&quot;β&quot;]"/>
  <p:tag name="KSO_WM_TEMPLATE_ASSEMBLE_XID" val="60656f0c4054ed1e2fb80277"/>
  <p:tag name="KSO_WM_TEMPLATE_ASSEMBLE_GROUPID" val="60656f0c4054ed1e2fb80277"/>
  <p:tag name="KSO_WM_UNIT_PICTURE_CLIP_FLAG" val="0"/>
</p:tagLst>
</file>

<file path=ppt/tags/tag7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931_1*f*1"/>
  <p:tag name="KSO_WM_TEMPLATE_CATEGORY" val="diagram"/>
  <p:tag name="KSO_WM_TEMPLATE_INDEX" val="20212931"/>
  <p:tag name="KSO_WM_UNIT_LAYERLEVEL" val="1"/>
  <p:tag name="KSO_WM_TAG_VERSION" val="1.0"/>
  <p:tag name="KSO_WM_BEAUTIFY_FLAG" val="#wm#"/>
  <p:tag name="KSO_WM_UNIT_DEFAULT_FONT" val="14;20;2"/>
  <p:tag name="KSO_WM_UNIT_BLOCK" val="0"/>
  <p:tag name="KSO_WM_UNIT_VALUE" val="126"/>
  <p:tag name="KSO_WM_UNIT_SHOW_EDIT_AREA_INDICATION" val="1"/>
  <p:tag name="KSO_WM_CHIP_GROUPID" val="5e6b05596848fb12bee65ac8"/>
  <p:tag name="KSO_WM_CHIP_XID" val="5e6b05596848fb12bee65aca"/>
  <p:tag name="KSO_WM_UNIT_DEC_AREA_ID" val="5a06b8da3f27495ebcf78dc2a175528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m&quot;,&quot;fill_mode&quot;:&quot;full&quot;,&quot;sacle_strategy&quot;:&quot;smart&quot;}"/>
  <p:tag name="KSO_WM_ASSEMBLE_CHIP_INDEX" val="ba6b26a426634d0e9176a278d5409715"/>
  <p:tag name="KSO_WM_UNIT_SUPPORT_UNIT_TYPE" val="[&quot;d&quot;,&quot;β&quot;]"/>
  <p:tag name="KSO_WM_UNIT_TEXT_FILL_FORE_SCHEMECOLOR_INDEX_BRIGHTNESS" val="0.25"/>
  <p:tag name="KSO_WM_UNIT_TEXT_FILL_FORE_SCHEMECOLOR_INDEX" val="13"/>
  <p:tag name="KSO_WM_UNIT_TEXT_FILL_TYPE" val="1"/>
  <p:tag name="KSO_WM_TEMPLATE_ASSEMBLE_XID" val="60656f0c4054ed1e2fb80277"/>
  <p:tag name="KSO_WM_TEMPLATE_ASSEMBLE_GROUPID" val="60656f0c4054ed1e2fb80277"/>
</p:tagLst>
</file>

<file path=ppt/tags/tag72.xml><?xml version="1.0" encoding="utf-8"?>
<p:tagLst xmlns:p="http://schemas.openxmlformats.org/presentationml/2006/main">
  <p:tag name="KSO_WM_BEAUTIFY_FLAG" val="#wm#"/>
  <p:tag name="KSO_WM_UNIT_TYPE" val="β"/>
</p:tagLst>
</file>

<file path=ppt/tags/tag73.xml><?xml version="1.0" encoding="utf-8"?>
<p:tagLst xmlns:p="http://schemas.openxmlformats.org/presentationml/2006/main">
  <p:tag name="ISLIDE.ICON" val="#4585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9d7747e3ea6e29290df"/>
  <p:tag name="KSO_WM_CHIP_FILLPROP" val="[[{&quot;text_align&quot;:&quot;lm&quot;,&quot;text_direction&quot;:&quot;horizontal&quot;,&quot;support_big_font&quot;:false,&quot;fill_id&quot;:&quot;5fa0098ed9784c039c0ca740ac551bb1&quot;,&quot;fill_align&quot;:&quot;lm&quot;,&quot;chip_types&quot;:[&quot;text&quot;,&quot;header&quot;]},{&quot;text_align&quot;:&quot;lm&quot;,&quot;text_direction&quot;:&quot;horizontal&quot;,&quot;support_big_font&quot;:false,&quot;fill_id&quot;:&quot;7f87b18fa4ad4fa092a189b689554b14&quot;,&quot;fill_align&quot;:&quot;lm&quot;,&quot;chip_types&quot;:[&quot;picture&quot;,&quot;table&quot;]},{&quot;text_align&quot;:&quot;lm&quot;,&quot;text_direction&quot;:&quot;horizontal&quot;,&quot;support_big_font&quot;:false,&quot;fill_id&quot;:&quot;d3a418fb565347d697848174e7ce7f3e&quot;,&quot;fill_align&quot;:&quot;lm&quot;,&quot;chip_types&quot;:[&quot;text&quot;,&quot;picture&quot;,&quot;table&quot;]},{&quot;text_align&quot;:&quot;lm&quot;,&quot;text_direction&quot;:&quot;horizontal&quot;,&quot;support_big_font&quot;:false,&quot;fill_id&quot;:&quot;0d37e230b97c4cd3a67d4a5a05604b51&quot;,&quot;fill_align&quot;:&quot;lm&quot;,&quot;chip_types&quot;:[&quot;text&quot;,&quot;picture&quot;,&quot;chart&quot;,&quot;table&quot;]}],[{&quot;text_align&quot;:&quot;cm&quot;,&quot;text_direction&quot;:&quot;horizontal&quot;,&quot;support_big_font&quot;:false,&quot;fill_id&quot;:&quot;5fa0098ed9784c039c0ca740ac551bb1&quot;,&quot;fill_align&quot;:&quot;cm&quot;,&quot;chip_types&quot;:[&quot;header&quot;]},{&quot;text_align&quot;:&quot;lm&quot;,&quot;text_direction&quot;:&quot;horizontal&quot;,&quot;support_big_font&quot;:false,&quot;fill_id&quot;:&quot;7f87b18fa4ad4fa092a189b689554b14&quot;,&quot;fill_align&quot;:&quot;lm&quot;,&quot;chip_types&quot;:[&quot;picture&quot;,&quot;table&quot;]},{&quot;text_align&quot;:&quot;lm&quot;,&quot;text_direction&quot;:&quot;horizontal&quot;,&quot;support_big_font&quot;:false,&quot;fill_id&quot;:&quot;d3a418fb565347d697848174e7ce7f3e&quot;,&quot;fill_align&quot;:&quot;lm&quot;,&quot;chip_types&quot;:[&quot;text&quot;,&quot;picture&quot;,&quot;table&quot;]},{&quot;text_align&quot;:&quot;lm&quot;,&quot;text_direction&quot;:&quot;horizontal&quot;,&quot;support_big_font&quot;:false,&quot;fill_id&quot;:&quot;0d37e230b97c4cd3a67d4a5a05604b51&quot;,&quot;fill_align&quot;:&quot;lm&quot;,&quot;chip_types&quot;:[&quot;text&quot;,&quot;picture&quot;,&quot;chart&quot;,&quot;table&quot;]}]]"/>
  <p:tag name="KSO_WM_CHIP_DECFILLPROP" val="[]"/>
  <p:tag name="KSO_WM_SLIDE_ID" val="diagram20212931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931"/>
  <p:tag name="KSO_WM_SLIDE_LAYOUT" val="a_d_f"/>
  <p:tag name="KSO_WM_SLIDE_LAYOUT_CNT" val="1_2_1"/>
  <p:tag name="KSO_WM_SLIDE_TYPE" val="text"/>
  <p:tag name="KSO_WM_SLIDE_SUBTYPE" val="picTxt"/>
  <p:tag name="KSO_WM_SLIDE_SIZE" val="864*444"/>
  <p:tag name="KSO_WM_SLIDE_POSITION" val="48*48"/>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25:50&quot;,&quot;maxSize&quot;:{&quot;size1&quot;:28.999963826568866},&quot;minSize&quot;:{&quot;size1&quot;:20.099963826568867},&quot;normalSize&quot;:{&quot;size1&quot;:20.099963826568867},&quot;subLayout&quot;:[{&quot;id&quot;:&quot;2021-04-01T15:25:50&quot;,&quot;margin&quot;:{&quot;bottom&quot;:0.02600000612437725,&quot;left&quot;:1.6929999589920044,&quot;right&quot;:1.6929999589920044,&quot;top&quot;:1.6929999589920044},&quot;type&quot;:0},{&quot;direction&quot;:1,&quot;id&quot;:&quot;2021-04-01T15:25:50&quot;,&quot;maxSize&quot;:{&quot;size1&quot;:52.39963482220968},&quot;minSize&quot;:{&quot;size1&quot;:36.299634822209676},&quot;normalSize&quot;:{&quot;size1&quot;:36.29973898887634},&quot;subLayout&quot;:[{&quot;id&quot;:&quot;2021-04-01T15:25:50&quot;,&quot;maxSize&quot;:{&quot;size1&quot;:58.399954726639855},&quot;minSize&quot;:{&quot;size1&quot;:44.49995472663986},&quot;normalSize&quot;:{&quot;size1&quot;:44.49995472663986},&quot;subLayout&quot;:[{&quot;id&quot;:&quot;2021-04-01T15:25:50&quot;,&quot;margin&quot;:{&quot;bottom&quot;:0.02600000612437725,&quot;left&quot;:1.6929999589920044,&quot;right&quot;:1.243999719619751,&quot;top&quot;:0.8199999928474426},&quot;type&quot;:0},{&quot;id&quot;:&quot;2021-04-01T15:25:50&quot;,&quot;margin&quot;:{&quot;bottom&quot;:1.6929999589920044,&quot;left&quot;:1.6929999589920044,&quot;right&quot;:1.243999719619751,&quot;top&quot;:0.8199999928474426},&quot;type&quot;:0}],&quot;type&quot;:0},{&quot;id&quot;:&quot;2021-04-01T15:25:50&quot;,&quot;margin&quot;:{&quot;bottom&quot;:1.6929999589920044,&quot;left&quot;:0.02600000612437725,&quot;right&quot;:1.6929999589920044,&quot;top&quot;:0.8199999928474426},&quot;type&quot;:0}],&quot;type&quot;:0}],&quot;type&quot;:0}"/>
  <p:tag name="KSO_WM_CHIP_GROUPID" val="5eeda4dfaa51720c6c8f4ef5"/>
  <p:tag name="KSO_WM_SLIDE_BK_DARK_LIGHT" val="2"/>
  <p:tag name="KSO_WM_SLIDE_BACKGROUND_TYPE" val="general"/>
  <p:tag name="KSO_WM_SLIDE_SUPPORT_FEATURE_TYPE" val="0"/>
  <p:tag name="KSO_WM_TEMPLATE_ASSEMBLE_XID" val="60656f0c4054ed1e2fb80277"/>
  <p:tag name="KSO_WM_TEMPLATE_ASSEMBLE_GROUPID" val="60656f0c4054ed1e2fb80277"/>
</p:tagLst>
</file>

<file path=ppt/tags/tag74.xml><?xml version="1.0" encoding="utf-8"?>
<p:tagLst xmlns:p="http://schemas.openxmlformats.org/presentationml/2006/main">
  <p:tag name="ISLIDE.ICON" val="#373139;#373140;#37314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973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29738"/>
  <p:tag name="KSO_WM_UNIT_VALUE" val="425"/>
  <p:tag name="KSO_WM_TEMPLATE_ASSEMBLE_XID" val="639b0f7f0c9383becde7b21e"/>
  <p:tag name="KSO_WM_TEMPLATE_ASSEMBLE_GROUPID" val="639b0f7f0c9383becde7b21e"/>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29738_1*i*2"/>
  <p:tag name="KSO_WM_TEMPLATE_CATEGORY" val="diagram"/>
  <p:tag name="KSO_WM_TEMPLATE_INDEX" val="20229738"/>
  <p:tag name="KSO_WM_UNIT_LAYERLEVEL" val="1"/>
  <p:tag name="KSO_WM_TAG_VERSION" val="1.0"/>
  <p:tag name="KSO_WM_BEAUTIFY_FLAG" val="#wm#"/>
  <p:tag name="KSO_WM_UNIT_BLOCK" val="0"/>
  <p:tag name="KSO_WM_UNIT_SM_LIMIT_TYPE" val="2"/>
  <p:tag name="KSO_WM_UNIT_DEC_AREA_ID" val="3370971afbb94bb8ab187cd14b4e8a00"/>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CHIP_GROUPID" val="5fab54f0341d2fac3cfce989"/>
  <p:tag name="KSO_WM_CHIP_XID" val="5facaf2f998712faa657a542"/>
  <p:tag name="KSO_WM_UNIT_LINE_FORE_SCHEMECOLOR_INDEX_BRIGHTNESS" val="0"/>
  <p:tag name="KSO_WM_UNIT_LINE_FORE_SCHEMECOLOR_INDEX" val="5"/>
  <p:tag name="KSO_WM_UNIT_LINE_FILL_TYPE" val="2"/>
  <p:tag name="KSO_WM_TEMPLATE_ASSEMBLE_XID" val="639b0f7f0c9383becde7b21e"/>
  <p:tag name="KSO_WM_TEMPLATE_ASSEMBLE_GROUPID" val="639b0f7f0c9383becde7b21e"/>
</p:tagLst>
</file>

<file path=ppt/tags/tag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29738_1*a*1"/>
  <p:tag name="KSO_WM_TEMPLATE_CATEGORY" val="diagram"/>
  <p:tag name="KSO_WM_TEMPLATE_INDEX" val="20229738"/>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320d6c6499d4698be1323ebd999afb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a311104501a452882815e0c3dc35ede"/>
  <p:tag name="KSO_WM_UNIT_TEXT_FILL_FORE_SCHEMECOLOR_INDEX_BRIGHTNESS" val="0"/>
  <p:tag name="KSO_WM_UNIT_TEXT_FILL_FORE_SCHEMECOLOR_INDEX" val="13"/>
  <p:tag name="KSO_WM_UNIT_TEXT_FILL_TYPE" val="1"/>
  <p:tag name="KSO_WM_TEMPLATE_ASSEMBLE_XID" val="639b0f7f0c9383becde7b21e"/>
  <p:tag name="KSO_WM_TEMPLATE_ASSEMBLE_GROUPID" val="639b0f7f0c9383becde7b21e"/>
</p:tagLst>
</file>

<file path=ppt/tags/tag7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ID" val="diagram20229738_1*h_a*1_1"/>
  <p:tag name="KSO_WM_TEMPLATE_CATEGORY" val="diagram"/>
  <p:tag name="KSO_WM_TEMPLATE_INDEX" val="2022973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45398eeb50d047bfaebe835d67d029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4de78af732e4954b9e73bd1092e8734"/>
  <p:tag name="KSO_WM_UNIT_TEXT_FILL_FORE_SCHEMECOLOR_INDEX_BRIGHTNESS" val="0"/>
  <p:tag name="KSO_WM_UNIT_TEXT_FILL_FORE_SCHEMECOLOR_INDEX" val="13"/>
  <p:tag name="KSO_WM_UNIT_TEXT_FILL_TYPE" val="1"/>
  <p:tag name="KSO_WM_TEMPLATE_ASSEMBLE_XID" val="639b0f7f0c9383becde7b21e"/>
  <p:tag name="KSO_WM_TEMPLATE_ASSEMBLE_GROUPID" val="639b0f7f0c9383becde7b21e"/>
</p:tagLst>
</file>

<file path=ppt/tags/tag79.xml><?xml version="1.0" encoding="utf-8"?>
<p:tagLst xmlns:p="http://schemas.openxmlformats.org/presentationml/2006/main">
  <p:tag name="KSO_WM_UNIT_TEXT_SUBTYPE" val="a"/>
  <p:tag name="KSO_WM_UNIT_PRESET_TEXT" val="添加正文。"/>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29738_1*h_f*1_1"/>
  <p:tag name="KSO_WM_TEMPLATE_CATEGORY" val="diagram"/>
  <p:tag name="KSO_WM_TEMPLATE_INDEX" val="20229738"/>
  <p:tag name="KSO_WM_UNIT_LAYERLEVEL" val="1_1"/>
  <p:tag name="KSO_WM_TAG_VERSION" val="1.0"/>
  <p:tag name="KSO_WM_BEAUTIFY_FLAG" val="#wm#"/>
  <p:tag name="KSO_WM_UNIT_SUBTYPE" val="a"/>
  <p:tag name="KSO_WM_UNIT_DEFAULT_FONT" val="14;20;2"/>
  <p:tag name="KSO_WM_UNIT_BLOCK" val="0"/>
  <p:tag name="KSO_WM_UNIT_VALUE" val="11"/>
  <p:tag name="KSO_WM_UNIT_SHOW_EDIT_AREA_INDICATION" val="1"/>
  <p:tag name="KSO_WM_CHIP_GROUPID" val="5e6b05b36848fb12bee65ad8"/>
  <p:tag name="KSO_WM_CHIP_XID" val="5e6b05b36848fb12bee65ada"/>
  <p:tag name="KSO_WM_UNIT_DEC_AREA_ID" val="4622ff2b098a4238bb8678a187ca982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4de78af732e4954b9e73bd1092e8734"/>
  <p:tag name="KSO_WM_UNIT_TEXT_FILL_FORE_SCHEMECOLOR_INDEX_BRIGHTNESS" val="0.25"/>
  <p:tag name="KSO_WM_UNIT_TEXT_FILL_FORE_SCHEMECOLOR_INDEX" val="13"/>
  <p:tag name="KSO_WM_UNIT_TEXT_FILL_TYPE" val="1"/>
  <p:tag name="KSO_WM_TEMPLATE_ASSEMBLE_XID" val="639b0f7f0c9383becde7b21e"/>
  <p:tag name="KSO_WM_TEMPLATE_ASSEMBLE_GROUPID" val="639b0f7f0c9383becde7b21e"/>
</p:tagLst>
</file>

<file path=ppt/tags/tag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24_1*f*1"/>
  <p:tag name="KSO_WM_TEMPLATE_CATEGORY" val="diagram"/>
  <p:tag name="KSO_WM_TEMPLATE_INDEX" val="20208724"/>
  <p:tag name="KSO_WM_UNIT_LAYERLEVEL" val="1"/>
  <p:tag name="KSO_WM_TAG_VERSION" val="1.0"/>
  <p:tag name="KSO_WM_BEAUTIFY_FLAG" val="#wm#"/>
  <p:tag name="KSO_WM_UNIT_DEFAULT_FONT" val="14;20;2"/>
  <p:tag name="KSO_WM_UNIT_BLOCK" val="0"/>
  <p:tag name="KSO_WM_UNIT_VALUE" val="256"/>
  <p:tag name="KSO_WM_UNIT_SHOW_EDIT_AREA_INDICATION" val="1"/>
  <p:tag name="KSO_WM_CHIP_GROUPID" val="5e6b05596848fb12bee65ac8"/>
  <p:tag name="KSO_WM_CHIP_XID" val="5e6b05596848fb12bee65aca"/>
  <p:tag name="KSO_WM_UNIT_DEC_AREA_ID" val="1e8243383eec4292b4ca2d79355549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556172ed2bb41fa9044c913f2ac8644"/>
  <p:tag name="KSO_WM_UNIT_SUPPORT_BIG_FONT" val="1"/>
  <p:tag name="KSO_WM_UNIT_TEXT_FILL_FORE_SCHEMECOLOR_INDEX_BRIGHTNESS" val="0.25"/>
  <p:tag name="KSO_WM_UNIT_TEXT_FILL_FORE_SCHEMECOLOR_INDEX" val="13"/>
  <p:tag name="KSO_WM_UNIT_TEXT_FILL_TYPE" val="1"/>
  <p:tag name="KSO_WM_TEMPLATE_ASSEMBLE_XID" val="60656e7d4054ed1e2fb7f9cc"/>
  <p:tag name="KSO_WM_TEMPLATE_ASSEMBLE_GROUPID" val="60656e7d4054ed1e2fb7f9cc"/>
</p:tagLst>
</file>

<file path=ppt/tags/tag80.xml><?xml version="1.0" encoding="utf-8"?>
<p:tagLst xmlns:p="http://schemas.openxmlformats.org/presentationml/2006/main">
  <p:tag name="KSO_WM_UNIT_VALUE" val="973*1727"/>
  <p:tag name="KSO_WM_UNIT_HIGHLIGHT" val="0"/>
  <p:tag name="KSO_WM_UNIT_COMPATIBLE" val="0"/>
  <p:tag name="KSO_WM_UNIT_DIAGRAM_ISNUMVISUAL" val="0"/>
  <p:tag name="KSO_WM_UNIT_DIAGRAM_ISREFERUNIT" val="0"/>
  <p:tag name="KSO_WM_UNIT_TYPE" val="d"/>
  <p:tag name="KSO_WM_UNIT_INDEX" val="1"/>
  <p:tag name="KSO_WM_UNIT_ID" val="diagram20229738_1*d*1"/>
  <p:tag name="KSO_WM_TEMPLATE_CATEGORY" val="diagram"/>
  <p:tag name="KSO_WM_TEMPLATE_INDEX" val="20229738"/>
  <p:tag name="KSO_WM_UNIT_LAYERLEVEL" val="1"/>
  <p:tag name="KSO_WM_TAG_VERSION" val="1.0"/>
  <p:tag name="KSO_WM_BEAUTIFY_FLAG" val="#wm#"/>
  <p:tag name="KSO_WM_CHIP_GROUPID" val="5e7310da9a230a26b9e88a19"/>
  <p:tag name="KSO_WM_CHIP_XID" val="5e7310da9a230a26b9e88a1a"/>
  <p:tag name="KSO_WM_UNIT_DEC_AREA_ID" val="ea6b72f5120948fe944e75421a8899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2d5d7191334681af62ad9023bf608b"/>
  <p:tag name="KSO_WM_UNIT_SUPPORT_UNIT_TYPE" val="[&quot;l&quot;,&quot;m&quot;,&quot;n&quot;,&quot;o&quot;,&quot;p&quot;,&quot;q&quot;,&quot;r&quot;,&quot;δ&quot;,&quot;ε&quot;,&quot;ζ&quot;,&quot;η&quot;,&quot;d&quot;,&quot;α&quot;,&quot;β&quot;,&quot;θ&quot;]"/>
  <p:tag name="KSO_WM_TEMPLATE_ASSEMBLE_XID" val="639b0f7f0c9383becde7b21e"/>
  <p:tag name="KSO_WM_TEMPLATE_ASSEMBLE_GROUPID" val="639b0f7f0c9383becde7b21e"/>
  <p:tag name="KSO_WM_UNIT_PICTURE_CLIP_FLAG" val="0"/>
</p:tagLst>
</file>

<file path=ppt/tags/tag81.xml><?xml version="1.0" encoding="utf-8"?>
<p:tagLst xmlns:p="http://schemas.openxmlformats.org/presentationml/2006/main">
  <p:tag name="ISLIDE.ICON" val="#45850;"/>
  <p:tag name="KSO_WM_BEAUTIFY_FLAG" val="#wm#"/>
  <p:tag name="KSO_WM_TEMPLATE_CATEGORY" val="diagram"/>
  <p:tag name="KSO_WM_TEMPLATE_INDEX" val="20229738"/>
  <p:tag name="KSO_WM_SLIDE_ID" val="diagram202297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27.95*42.7"/>
  <p:tag name="KSO_WM_SLIDE_POSITION" val="48.0004*233.301"/>
  <p:tag name="KSO_WM_TAG_VERSION" val="1.0"/>
  <p:tag name="KSO_WM_SLIDE_LAYOUT" val="a_d_h"/>
  <p:tag name="KSO_WM_SLIDE_LAYOUT_CNT" val="1_1_1"/>
  <p:tag name="KSO_WM_SLIDE_LAYOUT_INFO" val="{&quot;direction&quot;:1,&quot;id&quot;:&quot;2022-12-15T20:13:51&quot;,&quot;maxSize&quot;:{&quot;size1&quot;:41.2},&quot;minSize&quot;:{&quot;size1&quot;:33.7},&quot;normalSize&quot;:{&quot;size1&quot;:35.41875000000001},&quot;subLayout&quot;:[{&quot;backgroundInfo&quot;:[{&quot;bottom&quot;:0,&quot;bottomAbs&quot;:false,&quot;left&quot;:0,&quot;leftAbs&quot;:false,&quot;right&quot;:0,&quot;rightAbs&quot;:false,&quot;top&quot;:0,&quot;topAbs&quot;:false,&quot;type&quot;:&quot;leftRight&quot;}],&quot;id&quot;:&quot;2022-12-15T20:13:51&quot;,&quot;maxSize&quot;:{&quot;size1&quot;:70},&quot;minSize&quot;:{&quot;size1&quot;:24.4},&quot;normalSize&quot;:{&quot;size1&quot;:24.4},&quot;subLayout&quot;:[{&quot;id&quot;:&quot;2022-12-15T20:13:51&quot;,&quot;margin&quot;:{&quot;bottom&quot;:0.02600000612437725,&quot;left&quot;:1.2699999809265137,&quot;right&quot;:1.2699999809265137,&quot;top&quot;:1.6929999589920044},&quot;type&quot;:0},{&quot;id&quot;:&quot;2022-12-15T20:13:51&quot;,&quot;margin&quot;:{&quot;bottom&quot;:1.6929999589920044,&quot;left&quot;:1.2699999809265137,&quot;right&quot;:1.2699999809265137,&quot;top&quot;:0.8199999928474426},&quot;maxSize&quot;:{&quot;size1&quot;:33.528831428330164},&quot;minSize&quot;:{&quot;size1&quot;:17.628831428330162},&quot;normalSize&quot;:{&quot;size1&quot;:33.52875443596292},&quot;subLayout&quot;:[{&quot;id&quot;:&quot;2022-12-15T20:13:51&quot;,&quot;margin&quot;:{&quot;bottom&quot;:0.0469297356903553,&quot;left&quot;:1.2699999809265137,&quot;right&quot;:1.2699999809265137,&quot;top&quot;:0.8199999928474426},&quot;type&quot;:0},{&quot;id&quot;:&quot;2022-12-15T20:13:51&quot;,&quot;margin&quot;:{&quot;bottom&quot;:1.6929999589920044,&quot;left&quot;:1.2699999809265137,&quot;right&quot;:1.2699999809265137,&quot;top&quot;:0.14886203408241272},&quot;type&quot;:0}],&quot;type&quot;:0}],&quot;type&quot;:0},{&quot;id&quot;:&quot;2022-12-15T20:13:51&quot;,&quot;margin&quot;:{&quot;bottom&quot;:1.6929999589920044,&quot;left&quot;:1.6929999589920044,&quot;right&quot;:1.6929999589920044,&quot;top&quot;:1.6929999589920044},&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af2f998712faa657a542"/>
  <p:tag name="KSO_WM_CHIP_FILLPROP" val="[[{&quot;text_align&quot;:&quot;lb&quot;,&quot;text_direction&quot;:&quot;horizontal&quot;,&quot;support_big_font&quot;:false,&quot;picture_toward&quot;:0,&quot;picture_dockside&quot;:[],&quot;fill_id&quot;:&quot;0225a0da544a47ff86a9118303bddb87&quot;,&quot;fill_align&quot;:&quot;lb&quot;,&quot;chip_types&quot;:[&quot;text&quot;,&quot;header&quot;]},{&quot;text_align&quot;:&quot;lt&quot;,&quot;text_direction&quot;:&quot;horizontal&quot;,&quot;support_big_font&quot;:false,&quot;picture_toward&quot;:0,&quot;picture_dockside&quot;:[],&quot;fill_id&quot;:&quot;992797c1661747f09e07c78fa79955c3&quot;,&quot;fill_align&quot;:&quot;lt&quot;,&quot;chip_types&quot;:[&quot;text&quot;]},{&quot;text_align&quot;:&quot;cm&quot;,&quot;text_direction&quot;:&quot;horizontal&quot;,&quot;support_features&quot;:[&quot;collage&quot;,&quot;carousel&quot;],&quot;support_big_font&quot;:false,&quot;picture_toward&quot;:0,&quot;picture_dockside&quot;:[],&quot;fill_id&quot;:&quot;0829cf37f72e4d7bad062c0a24a4eaae&quot;,&quot;fill_align&quot;:&quot;cm&quot;,&quot;chip_types&quot;:[&quot;diagram&quot;,&quot;pictext&quot;,&quot;text&quot;,&quot;picture&quot;,&quot;chart&quot;,&quot;table&quot;,&quot;video&quot;]}]]"/>
  <p:tag name="KSO_WM_CHIP_DECFILLPROP" val="[]"/>
  <p:tag name="FIXED_XID_TMP" val="5fab54f0341d2fac3cfce989"/>
  <p:tag name="KSO_WM_CHIP_GROUPID" val="5fab54f0341d2fac3cfce989"/>
  <p:tag name="KSO_WM_SLIDE_BK_DARK_LIGHT" val="2"/>
  <p:tag name="KSO_WM_SLIDE_BACKGROUND_TYPE" val="leftRight"/>
  <p:tag name="KSO_WM_SLIDE_SUPPORT_FEATURE_TYPE" val="3"/>
  <p:tag name="KSO_WM_TEMPLATE_ASSEMBLE_XID" val="639b0f7f0c9383becde7b21e"/>
  <p:tag name="KSO_WM_TEMPLATE_ASSEMBLE_GROUPID" val="639b0f7f0c9383becde7b21e"/>
</p:tagLst>
</file>

<file path=ppt/tags/tag8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Lst>
</file>

<file path=ppt/tags/tag83.xml><?xml version="1.0" encoding="utf-8"?>
<p:tagLst xmlns:p="http://schemas.openxmlformats.org/presentationml/2006/main">
  <p:tag name="KSO_WM_UNIT_PLACING_PICTURE_USER_VIEWPORT" val="{&quot;height&quot;:4895,&quot;width&quot;:6505}"/>
  <p:tag name="KSO_WM_UNIT_VALUE" val="1100*1354"/>
  <p:tag name="KSO_WM_UNIT_HIGHLIGHT" val="0"/>
  <p:tag name="KSO_WM_UNIT_DIAGRAM_ISNUMVISUAL" val="0"/>
  <p:tag name="KSO_WM_UNIT_DIAGRAM_ISREFERUNIT" val="0"/>
  <p:tag name="KSO_WM_UNIT_TYPE" val="d"/>
  <p:tag name="KSO_WM_UNIT_INDEX" val="1"/>
  <p:tag name="KSO_WM_UNIT_ID" val="diagram20213295_1*d*1"/>
  <p:tag name="KSO_WM_TEMPLATE_CATEGORY" val="diagram"/>
  <p:tag name="KSO_WM_TEMPLATE_INDEX" val="20213295"/>
  <p:tag name="KSO_WM_UNIT_LAYERLEVEL" val="1"/>
  <p:tag name="KSO_WM_TAG_VERSION" val="1.0"/>
  <p:tag name="KSO_WM_BEAUTIFY_FLAG" val="#wm#"/>
  <p:tag name="KSO_WM_CHIP_GROUPID" val="5e7310da9a230a26b9e88a19"/>
  <p:tag name="KSO_WM_CHIP_XID" val="5e7310da9a230a26b9e88a1a"/>
  <p:tag name="KSO_WM_UNIT_DEC_AREA_ID" val="7200f8d98c6646158aa1785c0c23e7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60e56484d4f4313b87741aa8de9c806"/>
  <p:tag name="KSO_WM_UNIT_PLACING_PICTURE" val="960e56484d4f4313b87741aa8de9c806"/>
  <p:tag name="KSO_WM_UNIT_SUPPORT_UNIT_TYPE" val="[&quot;l&quot;,&quot;m&quot;,&quot;n&quot;,&quot;o&quot;,&quot;p&quot;,&quot;q&quot;,&quot;r&quot;,&quot;δ&quot;,&quot;ε&quot;,&quot;ζ&quot;,&quot;η&quot;,&quot;d&quot;,&quot;α&quot;,&quot;β&quot;,&quot;θ&quot;]"/>
  <p:tag name="KSO_WM_TEMPLATE_ASSEMBLE_XID" val="60656ec04054ed1e2fb7fec8"/>
  <p:tag name="KSO_WM_TEMPLATE_ASSEMBLE_GROUPID" val="60656ec04054ed1e2fb7fec8"/>
  <p:tag name="KSO_WM_UNIT_PLACING_PICTURE_INFO" val="{&quot;code&quot;:&quot;a[1]&quot;,&quot;full_picture&quot;:true,&quot;last_full_picture&quot;:&quot;a[1]&quot;,&quot;margin&quot;:{&quot;bottom&quot;:67.84927087584163,&quot;top&quot;:67.58653846153848},&quot;scheme&quot;:&quot;2-0&quot;,&quot;spacing&quot;:5}"/>
  <p:tag name="KSO_WM_UNIT_PLACING_PICTURE_USER_VIEWPORT_SMARTMENU" val="{&quot;height&quot;:3531.2838132523984,&quot;width&quot;:4704.509283819629}"/>
  <p:tag name="KSO_WM_UNIT_PLACING_PICTURE_USER_RELATIVERECTANGLE_SMARTMENU" val="{&quot;bottom&quot;:0,&quot;left&quot;:0,&quot;right&quot;:0,&quot;top&quot;:0}"/>
</p:tagLst>
</file>

<file path=ppt/tags/tag84.xml><?xml version="1.0" encoding="utf-8"?>
<p:tagLst xmlns:p="http://schemas.openxmlformats.org/presentationml/2006/main">
  <p:tag name="KSO_WM_UNIT_PLACING_PICTURE_USER_VIEWPORT" val="{&quot;height&quot;:4089,&quot;width&quot;:4432}"/>
  <p:tag name="KSO_WM_UNIT_VALUE" val="1100*1354"/>
  <p:tag name="KSO_WM_UNIT_HIGHLIGHT" val="0"/>
  <p:tag name="KSO_WM_UNIT_DIAGRAM_ISNUMVISUAL" val="0"/>
  <p:tag name="KSO_WM_UNIT_DIAGRAM_ISREFERUNIT" val="0"/>
  <p:tag name="KSO_WM_UNIT_TYPE" val="d"/>
  <p:tag name="KSO_WM_UNIT_INDEX" val="1"/>
  <p:tag name="KSO_WM_UNIT_ID" val="diagram20213295_1*d*1"/>
  <p:tag name="KSO_WM_TEMPLATE_CATEGORY" val="diagram"/>
  <p:tag name="KSO_WM_TEMPLATE_INDEX" val="20213295"/>
  <p:tag name="KSO_WM_UNIT_LAYERLEVEL" val="1"/>
  <p:tag name="KSO_WM_TAG_VERSION" val="1.0"/>
  <p:tag name="KSO_WM_BEAUTIFY_FLAG" val="#wm#"/>
  <p:tag name="KSO_WM_CHIP_GROUPID" val="5e7310da9a230a26b9e88a19"/>
  <p:tag name="KSO_WM_CHIP_XID" val="5e7310da9a230a26b9e88a1a"/>
  <p:tag name="KSO_WM_UNIT_DEC_AREA_ID" val="7200f8d98c6646158aa1785c0c23e7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60e56484d4f4313b87741aa8de9c806"/>
  <p:tag name="KSO_WM_UNIT_PLACING_PICTURE" val="960e56484d4f4313b87741aa8de9c806"/>
  <p:tag name="KSO_WM_UNIT_SUPPORT_UNIT_TYPE" val="[&quot;l&quot;,&quot;m&quot;,&quot;n&quot;,&quot;o&quot;,&quot;p&quot;,&quot;q&quot;,&quot;r&quot;,&quot;δ&quot;,&quot;ε&quot;,&quot;ζ&quot;,&quot;η&quot;,&quot;d&quot;,&quot;α&quot;,&quot;β&quot;,&quot;θ&quot;]"/>
  <p:tag name="KSO_WM_TEMPLATE_ASSEMBLE_XID" val="60656ec04054ed1e2fb7fec8"/>
  <p:tag name="KSO_WM_TEMPLATE_ASSEMBLE_GROUPID" val="60656ec04054ed1e2fb7fec8"/>
  <p:tag name="KSO_WM_UNIT_PLACING_PICTURE_INFO" val="{&quot;code&quot;:&quot;a[1]&quot;,&quot;full_picture&quot;:true,&quot;last_full_picture&quot;:&quot;a[1]&quot;,&quot;margin&quot;:{&quot;bottom&quot;:67.84927087584163,&quot;top&quot;:67.58653846153848},&quot;scheme&quot;:&quot;2-0&quot;,&quot;spacing&quot;:5}"/>
  <p:tag name="KSO_WM_UNIT_PLACING_PICTURE_USER_VIEWPORT_SMARTMENU" val="{&quot;height&quot;:3531.2838132523984,&quot;width&quot;:3815.4907161803712}"/>
  <p:tag name="KSO_WM_UNIT_PLACING_PICTURE_USER_RELATIVERECTANGLE_SMARTMENU" val="{&quot;bottom&quot;:0,&quot;left&quot;:0,&quot;right&quot;:0,&quot;top&quot;:0}"/>
</p:tagLst>
</file>

<file path=ppt/tags/tag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Lst>
</file>

<file path=ppt/tags/tag86.xml><?xml version="1.0" encoding="utf-8"?>
<p:tagLst xmlns:p="http://schemas.openxmlformats.org/presentationml/2006/main">
  <p:tag name="KSO_WM_UNIT_BLOCK" val="0"/>
  <p:tag name="KSO_WM_UNIT_DEC_AREA_ID" val="faf86caffad746e48b0908ae7649e526"/>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3295_1*i*1"/>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87.xml><?xml version="1.0" encoding="utf-8"?>
<p:tagLst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88.xml><?xml version="1.0" encoding="utf-8"?>
<p:tagLst xmlns:p="http://schemas.openxmlformats.org/presentationml/2006/main">
  <p:tag name="ISLIDE.ICON" val="#45850;"/>
  <p:tag name="KSO_WM_BEAUTIFY_FLAG" val="#wm#"/>
  <p:tag name="KSO_WM_TEMPLATE_CATEGORY" val="diagram"/>
  <p:tag name="KSO_WM_TEMPLATE_INDEX" val="20213295"/>
  <p:tag name="KSO_WM_SLIDE_ID" val="diagram2021329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08"/>
  <p:tag name="KSO_WM_SLIDE_POSITION" val="48*48"/>
  <p:tag name="KSO_WM_TAG_VERSION" val="1.0"/>
  <p:tag name="KSO_WM_SLIDE_LAYOUT" val="a_d_f"/>
  <p:tag name="KSO_WM_SLIDE_LAYOUT_CNT" val="1_1_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2553136823a5e612f"/>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features&quot;:[&quot;collage&quot;,&quot;carousel&quot;],&quot;support_big_font&quot;:false,&quot;fill_id&quot;:&quot;a83167bc542341d7945730c046c29049&quot;,&quot;fill_align&quot;:&quot;lt&quot;,&quot;chip_types&quot;:[&quot;diagram&quot;,&quot;pictext&quot;,&quot;picture&quot;,&quot;chart&quot;,&quot;table&quot;,&quot;video&quot;]},{&quot;text_align&quot;:&quot;lt&quot;,&quot;text_direction&quot;:&quot;horizontal&quot;,&quot;support_big_font&quot;:true,&quot;fill_id&quot;:&quot;4c5d53f7f971444ba57a8b8c40d985c5&quot;,&quot;fill_align&quot;:&quot;lt&quot;,&quot;chip_types&quot;:[&quot;text&quot;]}]]"/>
  <p:tag name="KSO_WM_CHIP_DECFILLPROP" val="[]"/>
  <p:tag name="FIXED_XID_TMP" val="5f5ee1ca4d6848d78f644aec"/>
  <p:tag name="KSO_WM_CHIP_GROUPID" val="5f5ee1ca4d6848d78f644aec"/>
  <p:tag name="KSO_WM_SLIDE_BK_DARK_LIGHT" val="2"/>
  <p:tag name="KSO_WM_SLIDE_BACKGROUND_TYPE" val="general"/>
  <p:tag name="KSO_WM_SLIDE_SUPPORT_FEATURE_TYPE" val="3"/>
  <p:tag name="KSO_WM_TEMPLATE_ASSEMBLE_XID" val="60656ec04054ed1e2fb7fec8"/>
  <p:tag name="KSO_WM_TEMPLATE_ASSEMBLE_GROUPID" val="60656ec04054ed1e2fb7fec8"/>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15:37&quot;,&quot;maxSize&quot;:{&quot;size1&quot;:31.1},&quot;minSize&quot;:{&quot;size1&quot;:22.2},&quot;normalSize&quot;:{&quot;size1&quot;:22.2},&quot;subLayout&quot;:[{&quot;id&quot;:&quot;2021-04-01T15:15:37&quot;,&quot;margin&quot;:{&quot;bottom&quot;:0.847000002861023,&quot;left&quot;:1.6929999589920044,&quot;right&quot;:1.6929999589920044,&quot;top&quot;:1.6929999589920044},&quot;type&quot;:0},{&quot;direction&quot;:1,&quot;id&quot;:&quot;2021-04-01T15:15:37&quot;,&quot;maxSize&quot;:{&quot;size1&quot;:64.99966780344646},&quot;minSize&quot;:{&quot;size1&quot;:44.99966780344645},&quot;normalSize&quot;:{&quot;size1&quot;:53.85591780344645},&quot;subLayout&quot;:[{&quot;id&quot;:&quot;2021-04-01T15:15:37&quot;,&quot;margin&quot;:{&quot;bottom&quot;:1.6929999589920044,&quot;left&quot;:1.6929999589920044,&quot;right&quot;:1.243999719619751,&quot;top&quot;:0},&quot;type&quot;:0},{&quot;id&quot;:&quot;2021-04-01T15:15:37&quot;,&quot;margin&quot;:{&quot;bottom&quot;:1.6929999589920044,&quot;left&quot;:0.02600000612437725,&quot;right&quot;:2.117000102996826,&quot;top&quot;:2.9629998207092285},&quot;type&quot;:0}],&quot;type&quot;:0}],&quot;type&quot;:0}"/>
</p:tagLst>
</file>

<file path=ppt/tags/tag89.xml><?xml version="1.0" encoding="utf-8"?>
<p:tagLst xmlns:p="http://schemas.openxmlformats.org/presentationml/2006/main">
  <p:tag name="KSO_WM_UNIT_BLOCK" val="0"/>
  <p:tag name="KSO_WM_UNIT_SM_LIMIT_TYPE" val="2"/>
  <p:tag name="KSO_WM_UNIT_DEC_AREA_ID" val="8f193ecf581b4e1e889f0aec7532fb78"/>
  <p:tag name="KSO_WM_UNIT_HIGHLIGHT" val="0"/>
  <p:tag name="KSO_WM_UNIT_COMPATIBLE" val="0"/>
  <p:tag name="KSO_WM_UNIT_DIAGRAM_ISNUMVISUAL" val="0"/>
  <p:tag name="KSO_WM_UNIT_DIAGRAM_ISREFERUNIT" val="0"/>
  <p:tag name="KSO_WM_UNIT_TYPE" val="i"/>
  <p:tag name="KSO_WM_UNIT_INDEX" val="1"/>
  <p:tag name="KSO_WM_UNIT_ID" val="diagram20209297_1*i*1"/>
  <p:tag name="KSO_WM_TEMPLATE_CATEGORY" val="diagram"/>
  <p:tag name="KSO_WM_TEMPLATE_INDEX" val="20209297"/>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0e6c958050c250ba65b1ca"/>
  <p:tag name="KSO_WM_CHIP_XID" val="5f0e6c958050c250ba65b1cb"/>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VALUE" val="810"/>
  <p:tag name="KSO_WM_TEMPLATE_ASSEMBLE_XID" val="60656e8d4054ed1e2fb7fb4b"/>
  <p:tag name="KSO_WM_TEMPLATE_ASSEMBLE_GROUPID" val="60656e8d4054ed1e2fb7fb4b"/>
</p:tagLst>
</file>

<file path=ppt/tags/tag9.xml><?xml version="1.0" encoding="utf-8"?>
<p:tagLst xmlns:p="http://schemas.openxmlformats.org/presentationml/2006/main">
  <p:tag name="KSO_WM_SLIDE_ID" val="diagram20208724_1"/>
  <p:tag name="KSO_WM_TEMPLATE_SUBCATEGORY" val="21"/>
  <p:tag name="KSO_WM_SLIDE_TYPE" val="text"/>
  <p:tag name="KSO_WM_SLIDE_SUBTYPE" val="pureTxt"/>
  <p:tag name="KSO_WM_SLIDE_ITEM_CNT" val="0"/>
  <p:tag name="KSO_WM_SLIDE_INDEX" val="1"/>
  <p:tag name="KSO_WM_SLIDE_SIZE" val="868*473"/>
  <p:tag name="KSO_WM_SLIDE_POSITION" val="48*36"/>
  <p:tag name="KSO_WM_TAG_VERSION" val="1.0"/>
  <p:tag name="KSO_WM_BEAUTIFY_FLAG" val="#wm#"/>
  <p:tag name="KSO_WM_TEMPLATE_CATEGORY" val="diagram"/>
  <p:tag name="KSO_WM_TEMPLATE_INDEX" val="20208724"/>
  <p:tag name="KSO_WM_SLIDE_LAYOUT" val="a_f"/>
  <p:tag name="KSO_WM_SLIDE_LAYOUT_CNT" val="1_1"/>
  <p:tag name="KSO_WM_TEMPLATE_MASTER_TYPE" val="0"/>
  <p:tag name="KSO_WM_TEMPLATE_COLOR_TYPE"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lm&quot;,&quot;text_direction&quot;:&quot;horizontal&quot;,&quot;support_big_font&quot;:true,&quot;picture_toward&quot;:0,&quot;picture_dockside&quot;:[],&quot;fill_id&quot;:&quot;fd2aa0c658d24d49b39a205f095b05d5&quot;,&quot;fill_align&quot;:&quot;cm&quot;,&quot;chip_types&quot;:[&quot;text&quot;]}],[{&quot;text_align&quot;:&quot;cm&quot;,&quot;text_direction&quot;:&quot;horizontal&quot;,&quot;support_big_font&quot;:false,&quot;picture_toward&quot;:0,&quot;picture_dockside&quot;:[],&quot;fill_id&quot;:&quot;ae62fc3b35c9411d905b7bc231385e5c&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fd2aa0c658d24d49b39a205f095b05d5&quot;,&quot;fill_align&quot;:&quot;cm&quot;,&quot;chip_types&quot;:[&quot;diagram&quot;,&quot;pictext&quot;,&quot;picture&quot;,&quot;chart&quot;,&quot;table&quot;,&quot;video&quot;]}]]"/>
  <p:tag name="KSO_WM_CHIP_XID" val="5ef16cf55bb2a422ac9a2b3a"/>
  <p:tag name="KSO_WM_SLIDE_CAN_ADD_NAVIGATION" val="1"/>
  <p:tag name="KSO_WM_CHIP_DECFILLPROP" val="[]"/>
  <p:tag name="KSO_WM_SLIDE_LAYOUT_INFO" val="{&quot;id&quot;:&quot;2021-04-01T15:01:47&quot;,&quot;maxSize&quot;:{&quot;size1&quot;:39.9},&quot;minSize&quot;:{&quot;size1&quot;:37.8},&quot;normalSize&quot;:{&quot;size1&quot;:37.800185185185185},&quot;subLayout&quot;:[{&quot;id&quot;:&quot;2021-04-01T15:01:47&quot;,&quot;margin&quot;:{&quot;bottom&quot;:1.8700000047683716,&quot;left&quot;:5.502999782562256,&quot;right&quot;:5.467999458312988,&quot;top&quot;:2.7869999408721924},&quot;type&quot;:0},{&quot;id&quot;:&quot;2021-04-01T15:01:47&quot;,&quot;margin&quot;:{&quot;bottom&quot;:2.9629998207092285,&quot;left&quot;:5.502999782562256,&quot;right&quot;:5.467999458312988,&quot;top&quot;:0},&quot;type&quot;:0}],&quot;type&quot;:0}"/>
  <p:tag name="KSO_WM_CHIP_GROUPID" val="5ef16cf55bb2a422ac9a2b39"/>
  <p:tag name="KSO_WM_SLIDE_BK_DARK_LIGHT" val="2"/>
  <p:tag name="KSO_WM_SLIDE_BACKGROUND_TYPE" val="general"/>
  <p:tag name="KSO_WM_SLIDE_SUPPORT_FEATURE_TYPE" val="0"/>
  <p:tag name="KSO_WM_TEMPLATE_ASSEMBLE_XID" val="60656e7d4054ed1e2fb7f9cc"/>
  <p:tag name="KSO_WM_TEMPLATE_ASSEMBLE_GROUPID" val="60656e7d4054ed1e2fb7f9cc"/>
</p:tagLst>
</file>

<file path=ppt/tags/tag9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09297_1*a*1"/>
  <p:tag name="KSO_WM_TEMPLATE_CATEGORY" val="diagram"/>
  <p:tag name="KSO_WM_TEMPLATE_INDEX" val="2020929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02ee5d9a81d41979c97b11997b1210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381751af07340f7b15731fcdf9a200b"/>
  <p:tag name="KSO_WM_UNIT_TEXT_FILL_FORE_SCHEMECOLOR_INDEX_BRIGHTNESS" val="0"/>
  <p:tag name="KSO_WM_UNIT_TEXT_FILL_FORE_SCHEMECOLOR_INDEX" val="13"/>
  <p:tag name="KSO_WM_UNIT_TEXT_FILL_TYPE" val="1"/>
  <p:tag name="KSO_WM_TEMPLATE_ASSEMBLE_XID" val="60656e8d4054ed1e2fb7fb4b"/>
  <p:tag name="KSO_WM_TEMPLATE_ASSEMBLE_GROUPID" val="60656e8d4054ed1e2fb7fb4b"/>
</p:tagLst>
</file>

<file path=ppt/tags/tag91.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1"/>
  <p:tag name="KSO_WM_UNIT_HIGHLIGHT" val="0"/>
  <p:tag name="KSO_WM_UNIT_COMPATIBLE" val="0"/>
  <p:tag name="KSO_WM_UNIT_DIAGRAM_ISNUMVISUAL" val="0"/>
  <p:tag name="KSO_WM_UNIT_DIAGRAM_ISREFERUNIT" val="0"/>
  <p:tag name="KSO_WM_UNIT_TYPE" val="h_a"/>
  <p:tag name="KSO_WM_UNIT_INDEX" val="1_1"/>
  <p:tag name="KSO_WM_UNIT_ID" val="diagram20209297_1*h_a*1_1"/>
  <p:tag name="KSO_WM_TEMPLATE_CATEGORY" val="diagram"/>
  <p:tag name="KSO_WM_TEMPLATE_INDEX" val="20209297"/>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a073802cc60649c19170187a6ca693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cf1c4aea1b24cd5972b620083e35066"/>
  <p:tag name="KSO_WM_UNIT_TEXT_FILL_FORE_SCHEMECOLOR_INDEX_BRIGHTNESS" val="0"/>
  <p:tag name="KSO_WM_UNIT_TEXT_FILL_FORE_SCHEMECOLOR_INDEX" val="13"/>
  <p:tag name="KSO_WM_UNIT_TEXT_FILL_TYPE" val="1"/>
  <p:tag name="KSO_WM_TEMPLATE_ASSEMBLE_XID" val="60656e8d4054ed1e2fb7fb4b"/>
  <p:tag name="KSO_WM_TEMPLATE_ASSEMBLE_GROUPID" val="60656e8d4054ed1e2fb7fb4b"/>
</p:tagLst>
</file>

<file path=ppt/tags/tag92.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9297_1*h_f*1_1"/>
  <p:tag name="KSO_WM_TEMPLATE_CATEGORY" val="diagram"/>
  <p:tag name="KSO_WM_TEMPLATE_INDEX" val="20209297"/>
  <p:tag name="KSO_WM_UNIT_LAYERLEVEL" val="1_1"/>
  <p:tag name="KSO_WM_TAG_VERSION" val="1.0"/>
  <p:tag name="KSO_WM_BEAUTIFY_FLAG" val="#wm#"/>
  <p:tag name="KSO_WM_UNIT_SUBTYPE" val="a"/>
  <p:tag name="KSO_WM_UNIT_DEFAULT_FONT" val="14;20;2"/>
  <p:tag name="KSO_WM_UNIT_BLOCK" val="0"/>
  <p:tag name="KSO_WM_UNIT_VALUE" val="84"/>
  <p:tag name="KSO_WM_UNIT_SHOW_EDIT_AREA_INDICATION" val="1"/>
  <p:tag name="KSO_WM_CHIP_GROUPID" val="5e6b05b36848fb12bee65ad8"/>
  <p:tag name="KSO_WM_CHIP_XID" val="5e6b05b36848fb12bee65ada"/>
  <p:tag name="KSO_WM_UNIT_DEC_AREA_ID" val="ca28897baefa4ab99fd6420865461e1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cf1c4aea1b24cd5972b620083e35066"/>
  <p:tag name="KSO_WM_UNIT_TEXT_FILL_FORE_SCHEMECOLOR_INDEX_BRIGHTNESS" val="0.25"/>
  <p:tag name="KSO_WM_UNIT_TEXT_FILL_FORE_SCHEMECOLOR_INDEX" val="13"/>
  <p:tag name="KSO_WM_UNIT_TEXT_FILL_TYPE" val="1"/>
  <p:tag name="KSO_WM_TEMPLATE_ASSEMBLE_XID" val="60656e8d4054ed1e2fb7fb4b"/>
  <p:tag name="KSO_WM_TEMPLATE_ASSEMBLE_GROUPID" val="60656e8d4054ed1e2fb7fb4b"/>
</p:tagLst>
</file>

<file path=ppt/tags/tag93.xml><?xml version="1.0" encoding="utf-8"?>
<p:tagLst xmlns:p="http://schemas.openxmlformats.org/presentationml/2006/main">
  <p:tag name="ISLIDE.ICON" val="#45850;"/>
  <p:tag name="KSO_WM_BEAUTIFY_FLAG" val="#wm#"/>
  <p:tag name="KSO_WM_TEMPLATE_CATEGORY" val="diagram"/>
  <p:tag name="KSO_WM_TEMPLATE_INDEX" val="20209297"/>
  <p:tag name="KSO_WM_SLIDE_ID" val="diagram2020929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31.949*132.701"/>
  <p:tag name="KSO_WM_SLIDE_POSITION" val="444*226.8"/>
  <p:tag name="KSO_WM_TAG_VERSION" val="1.0"/>
  <p:tag name="KSO_WM_SLIDE_LAYOUT" val="a_d_h"/>
  <p:tag name="KSO_WM_SLIDE_LAYOUT_CNT" val="1_1_1"/>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0e6c958050c250ba65b1cb"/>
  <p:tag name="KSO_WM_CHIP_FILLPROP" val="[[{&quot;fill_id&quot;:&quot;2d04b46c3ab441b48271a83c8e69caae&quot;,&quot;fill_align&quot;:&quot;cm&quot;,&quot;text_align&quot;:&quot;cm&quot;,&quot;text_direction&quot;:&quot;horizontal&quot;,&quot;chip_types&quot;:[&quot;picture&quot;,&quot;video&quot;],&quot;support_features&quot;:[&quot;collage&quot;]},{&quot;fill_id&quot;:&quot;45607e28bd0c4f5ea12215c68198e939&quot;,&quot;fill_align&quot;:&quot;lb&quot;,&quot;text_align&quot;:&quot;lb&quot;,&quot;text_direction&quot;:&quot;horizontal&quot;,&quot;chip_types&quot;:[&quot;header&quot;]},{&quot;fill_id&quot;:&quot;95ff5963f4ac46dc9fae8f82224f4e32&quot;,&quot;fill_align&quot;:&quot;lt&quot;,&quot;text_align&quot;:&quot;lt&quot;,&quot;text_direction&quot;:&quot;horizontal&quot;,&quot;chip_types&quot;:[&quot;text&quot;,&quot;picture&quot;],&quot;support_features&quot;:[&quot;collage&quot;]}]]"/>
  <p:tag name="KSO_WM_CHIP_DECFILLPROP" val="[]"/>
  <p:tag name="FIXED_XID_TMP" val="5f5ee1ca4d6848d78f644aec"/>
  <p:tag name="KSO_WM_CHIP_GROUPID" val="5f0e6c958050c250ba65b1ca"/>
  <p:tag name="KSO_WM_SLIDE_BK_DARK_LIGHT" val="2"/>
  <p:tag name="KSO_WM_SLIDE_BACKGROUND_TYPE" val="general"/>
  <p:tag name="KSO_WM_SLIDE_SUPPORT_FEATURE_TYPE" val="1"/>
  <p:tag name="KSO_WM_TEMPLATE_ASSEMBLE_XID" val="60656e8d4054ed1e2fb7fb4b"/>
  <p:tag name="KSO_WM_TEMPLATE_ASSEMBLE_GROUPID" val="60656e8d4054ed1e2fb7fb4b"/>
  <p:tag name="KSO_WM_SLIDE_CAN_ADD_NAVIGATION" val="1"/>
  <p:tag name="KSO_WM_SLIDE_CONSTRAINT" val="%7b%22slideConstraint%22%3a%7b%22seriesAreas%22%3a%5b%5d%2c%22singleAreas%22%3a%5b%7b%22shapes%22%3a%5b22%5d%2c%22serialConstraintIndex%22%3a-1%2c%22areatextmark%22%3a0%2c%22pictureprocessmark%22%3a0%7d%5d%7d%7d"/>
  <p:tag name="KSO_WM_SLIDE_COLORSCHEME_VERSION" val="3.2"/>
  <p:tag name="KSO_WM_SLIDE_LAYOUT_INFO" val="{&quot;direction&quot;:1,&quot;id&quot;:&quot;2021-04-01T15:05:59&quot;,&quot;maxSize&quot;:{&quot;size1&quot;:53.8},&quot;minSize&quot;:{&quot;size1&quot;:41.2},&quot;normalSize&quot;:{&quot;size1&quot;:41.2},&quot;subLayout&quot;:[{&quot;id&quot;:&quot;2021-04-01T15:05:59&quot;,&quot;margin&quot;:{&quot;bottom&quot;:1.6929999589920044,&quot;left&quot;:2.5399999618530273,&quot;right&quot;:0,&quot;top&quot;:1.6929999589920044},&quot;type&quot;:0},{&quot;id&quot;:&quot;2021-04-01T15:05:59&quot;,&quot;maxSize&quot;:{&quot;size1&quot;:28.881481481205533},&quot;minSize&quot;:{&quot;size1&quot;:28.881481481205533},&quot;normalSize&quot;:{&quot;size1&quot;:28.881481481205533},&quot;subLayout&quot;:[{&quot;id&quot;:&quot;2021-04-01T15:05:59&quot;,&quot;margin&quot;:{&quot;bottom&quot;:0,&quot;left&quot;:1.6929999589920044,&quot;right&quot;:5.502999782562256,&quot;top&quot;:3.38700008392334},&quot;type&quot;:0},{&quot;id&quot;:&quot;2021-04-01T15:06:00&quot;,&quot;margin&quot;:{&quot;bottom&quot;:5.079999923706055,&quot;left&quot;:1.6929999589920044,&quot;right&quot;:2.9629998207092285,&quot;top&quot;:0.847000002861023},&quot;maxSize&quot;:{&quot;size1&quot;:33.19966082864818},&quot;minSize&quot;:{&quot;size1&quot;:17.299660828648168},&quot;normalSize&quot;:{&quot;size1&quot;:25.425670100930294},&quot;subLayout&quot;:[{&quot;id&quot;:&quot;2021-04-01T15:06:00&quot;,&quot;margin&quot;:{&quot;bottom&quot;:0.0469297356903553,&quot;left&quot;:1.6929999589920044,&quot;right&quot;:2.9629998207092285,&quot;top&quot;:0.847000002861023},&quot;type&quot;:0},{&quot;id&quot;:&quot;2021-04-01T15:06:00&quot;,&quot;margin&quot;:{&quot;bottom&quot;:5.079999923706055,&quot;left&quot;:1.6929999589920044,&quot;right&quot;:2.9629998207092285,&quot;top&quot;:0.14886191487312317},&quot;type&quot;:0}],&quot;type&quot;:0}],&quot;type&quot;:0}],&quot;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9858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58"/>
  <p:tag name="KSO_WM_UNIT_VALUE" val="954"/>
  <p:tag name="KSO_WM_TEMPLATE_ASSEMBLE_XID" val="638896a10c9383becde4cd50"/>
  <p:tag name="KSO_WM_TEMPLATE_ASSEMBLE_GROUPID" val="638896a10c9383becde4cd50"/>
</p:tagLst>
</file>

<file path=ppt/tags/tag95.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9858_1*a*1"/>
  <p:tag name="KSO_WM_TEMPLATE_CATEGORY" val="diagram"/>
  <p:tag name="KSO_WM_TEMPLATE_INDEX" val="2020985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96cdc217c084b1297cb56c2da33283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7565f445d6345b08c360c3d94b1c25e"/>
  <p:tag name="KSO_WM_UNIT_TEXT_FILL_FORE_SCHEMECOLOR_INDEX_BRIGHTNESS" val="0"/>
  <p:tag name="KSO_WM_UNIT_TEXT_FILL_FORE_SCHEMECOLOR_INDEX" val="13"/>
  <p:tag name="KSO_WM_UNIT_TEXT_FILL_TYPE" val="1"/>
  <p:tag name="KSO_WM_TEMPLATE_ASSEMBLE_XID" val="638896a10c9383becde4cd50"/>
  <p:tag name="KSO_WM_TEMPLATE_ASSEMBLE_GROUPID" val="638896a10c9383becde4cd50"/>
</p:tagLst>
</file>

<file path=ppt/tags/tag9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地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858_1*f*1"/>
  <p:tag name="KSO_WM_TEMPLATE_CATEGORY" val="diagram"/>
  <p:tag name="KSO_WM_TEMPLATE_INDEX" val="20209858"/>
  <p:tag name="KSO_WM_UNIT_LAYERLEVEL" val="1"/>
  <p:tag name="KSO_WM_TAG_VERSION" val="1.0"/>
  <p:tag name="KSO_WM_BEAUTIFY_FLAG" val="#wm#"/>
  <p:tag name="KSO_WM_UNIT_DEFAULT_FONT" val="14;20;2"/>
  <p:tag name="KSO_WM_UNIT_BLOCK" val="0"/>
  <p:tag name="KSO_WM_UNIT_VALUE" val="270"/>
  <p:tag name="KSO_WM_UNIT_SHOW_EDIT_AREA_INDICATION" val="1"/>
  <p:tag name="KSO_WM_CHIP_GROUPID" val="5e6b05596848fb12bee65ac8"/>
  <p:tag name="KSO_WM_CHIP_XID" val="5e6b05596848fb12bee65aca"/>
  <p:tag name="KSO_WM_UNIT_DEC_AREA_ID" val="08127226829345d1811724c3ddabcc7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95149356936436da57716949a0e63f4"/>
  <p:tag name="KSO_WM_UNIT_SUPPORT_BIG_FONT" val="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38896a10c9383becde4cd50"/>
  <p:tag name="KSO_WM_TEMPLATE_ASSEMBLE_GROUPID" val="638896a10c9383becde4cd50"/>
</p:tagLst>
</file>

<file path=ppt/tags/tag97.xml><?xml version="1.0" encoding="utf-8"?>
<p:tagLst xmlns:p="http://schemas.openxmlformats.org/presentationml/2006/main">
  <p:tag name="KSO_WM_UNIT_VALUE" val="1015*973"/>
  <p:tag name="KSO_WM_UNIT_HIGHLIGHT" val="0"/>
  <p:tag name="KSO_WM_UNIT_COMPATIBLE" val="0"/>
  <p:tag name="KSO_WM_UNIT_DIAGRAM_ISNUMVISUAL" val="0"/>
  <p:tag name="KSO_WM_UNIT_DIAGRAM_ISREFERUNIT" val="0"/>
  <p:tag name="KSO_WM_UNIT_TYPE" val="d"/>
  <p:tag name="KSO_WM_UNIT_INDEX" val="1"/>
  <p:tag name="KSO_WM_UNIT_ID" val="diagram20209858_1*d*1"/>
  <p:tag name="KSO_WM_TEMPLATE_CATEGORY" val="diagram"/>
  <p:tag name="KSO_WM_TEMPLATE_INDEX" val="20209858"/>
  <p:tag name="KSO_WM_UNIT_LAYERLEVEL" val="1"/>
  <p:tag name="KSO_WM_TAG_VERSION" val="1.0"/>
  <p:tag name="KSO_WM_BEAUTIFY_FLAG" val="#wm#"/>
  <p:tag name="KSO_WM_CHIP_GROUPID" val="5e7310da9a230a26b9e88a19"/>
  <p:tag name="KSO_WM_CHIP_XID" val="5e7310da9a230a26b9e88a1a"/>
  <p:tag name="KSO_WM_UNIT_DEC_AREA_ID" val="4c0bb75f0a1e4d8cbd70b9e34bae8c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d8f4b08c5e54e8c8c7422554ccfd988"/>
  <p:tag name="KSO_WM_UNIT_SUPPORT_BIG_FONT" val="1"/>
  <p:tag name="KSO_WM_UNIT_SUPPORT_UNIT_TYPE" val="[&quot;d&quot;,&quot;α&quot;,&quot;β&quot;,&quot;θ&quot;]"/>
  <p:tag name="KSO_WM_TEMPLATE_ASSEMBLE_XID" val="638896a10c9383becde4cd50"/>
  <p:tag name="KSO_WM_TEMPLATE_ASSEMBLE_GROUPID" val="638896a10c9383becde4cd50"/>
</p:tagLst>
</file>

<file path=ppt/tags/tag98.xml><?xml version="1.0" encoding="utf-8"?>
<p:tagLst xmlns:p="http://schemas.openxmlformats.org/presentationml/2006/main">
  <p:tag name="ISLIDE.ICON" val="#45850;"/>
  <p:tag name="KSO_WM_BEAUTIFY_FLAG" val="#wm#"/>
  <p:tag name="KSO_WM_TEMPLATE_CATEGORY" val="diagram"/>
  <p:tag name="KSO_WM_TEMPLATE_INDEX" val="20209858"/>
  <p:tag name="KSO_WM_SLIDE_ID" val="diagram2020985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SLIDE_LAYOUT" val="a_d_f"/>
  <p:tag name="KSO_WM_SLIDE_LAYOUT_CNT" val="1_1_1"/>
  <p:tag name="KSO_WM_SLIDE_BACKGROUND" val="[&quot;bottomTop&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da9c7aa51720c6c8f4f50"/>
  <p:tag name="KSO_WM_CHIP_FILLPROP" val="[[{&quot;text_align&quot;:&quot;cm&quot;,&quot;text_direction&quot;:&quot;horizontal&quot;,&quot;support_big_font&quot;:false,&quot;picture_toward&quot;:0,&quot;picture_dockside&quot;:[],&quot;fill_id&quot;:&quot;3580e29b016b4dcda3286bb0b882052d&quot;,&quot;fill_align&quot;:&quot;cm&quot;,&quot;chip_types&quot;:[&quot;header&quot;]},{&quot;text_align&quot;:&quot;lm&quot;,&quot;text_direction&quot;:&quot;horizontal&quot;,&quot;support_features&quot;:[&quot;collage&quot;,&quot;carousel&quot;],&quot;support_big_font&quot;:true,&quot;picture_toward&quot;:0,&quot;picture_dockside&quot;:[],&quot;fill_id&quot;:&quot;25688265ffd74483ae74c58af25f9c18&quot;,&quot;fill_align&quot;:&quot;lm&quot;,&quot;chip_types&quot;:[&quot;diagram&quot;,&quot;pictext&quot;,&quot;text&quot;,&quot;picture&quot;,&quot;chart&quot;,&quot;table&quot;,&quot;video&quot;]},{&quot;text_align&quot;:&quot;lm&quot;,&quot;text_direction&quot;:&quot;horizontal&quot;,&quot;support_features&quot;:[&quot;collage&quot;,&quot;carousel&quot;],&quot;support_big_font&quot;:true,&quot;picture_toward&quot;:0,&quot;picture_dockside&quot;:[],&quot;fill_id&quot;:&quot;e491dc5185054151a9aa8f4d9f859d53&quot;,&quot;fill_align&quot;:&quot;lm&quot;,&quot;chip_types&quot;:[&quot;pictext&quot;,&quot;text&quot;,&quot;picture&quot;,&quot;chart&quot;,&quot;table&quot;,&quot;video&quot;]}]]"/>
  <p:tag name="KSO_WM_CHIP_DECFILLPROP" val="[]"/>
  <p:tag name="FIXED_XID_TMP" val="5f5ee1ca4d6848d78f644aec"/>
  <p:tag name="KSO_WM_CHIP_GROUPID" val="5eeda9c7aa51720c6c8f4f4f"/>
  <p:tag name="KSO_WM_SLIDE_BK_DARK_LIGHT" val="2"/>
  <p:tag name="KSO_WM_SLIDE_BACKGROUND_TYPE" val="bottomTop"/>
  <p:tag name="KSO_WM_SLIDE_SUPPORT_FEATURE_TYPE" val="3"/>
  <p:tag name="KSO_WM_TEMPLATE_ASSEMBLE_XID" val="638896a10c9383becde4cd50"/>
  <p:tag name="KSO_WM_TEMPLATE_ASSEMBLE_GROUPID" val="638896a10c9383becde4cd50"/>
  <p:tag name="KSO_WM_SLIDE_CAN_ADD_NAVIGATION" val="1"/>
  <p:tag name="KSO_WM_SLIDE_CONSTRAINT" val="%7b%22slideConstraint%22%3a%7b%22seriesAreas%22%3a%5b%5d%2c%22singleAreas%22%3a%5b%7b%22shapes%22%3a%5b22%5d%2c%22serialConstraintIndex%22%3a-1%2c%22areatextmark%22%3a0%2c%22pictureprocessmark%22%3a0%7d%5d%7d%7d"/>
  <p:tag name="KSO_WM_SLIDE_COLORSCHEME_VERSION" val="3.2"/>
  <p:tag name="KSO_WM_SLIDE_LAYOUT_INFO" val="{&quot;id&quot;:&quot;2022-12-01T19:57:21&quot;,&quot;maxSize&quot;:{&quot;size1&quot;:29.810836223319725},&quot;minSize&quot;:{&quot;size1&quot;:29.810836223319725},&quot;normalSize&quot;:{&quot;size1&quot;:29.810836223319725},&quot;subLayout&quot;:[{&quot;id&quot;:&quot;2022-12-01T19:57:21&quot;,&quot;margin&quot;:{&quot;bottom&quot;:1.2699999809265137,&quot;left&quot;:1.6929999589920044,&quot;right&quot;:1.6929999589920044,&quot;top&quot;:1.2699999809265137},&quot;type&quot;:0},{&quot;backgroundInfo&quot;:[{&quot;bottom&quot;:0,&quot;bottomAbs&quot;:false,&quot;left&quot;:0,&quot;leftAbs&quot;:false,&quot;right&quot;:0,&quot;rightAbs&quot;:false,&quot;top&quot;:0,&quot;topAbs&quot;:false,&quot;type&quot;:&quot;bottomTop&quot;}],&quot;direction&quot;:1,&quot;id&quot;:&quot;2022-12-01T19:57:21&quot;,&quot;maxSize&quot;:{&quot;size1&quot;:66.19969244003296},&quot;minSize&quot;:{&quot;size1&quot;:38.799692440032956},&quot;normalSize&quot;:{&quot;size1&quot;:43.85594244003296},&quot;subLayout&quot;:[{&quot;id&quot;:&quot;2022-12-01T19:57:21&quot;,&quot;margin&quot;:{&quot;bottom&quot;:1.6929999589920044,&quot;left&quot;:1.6929999589920044,&quot;right&quot;:1.6670000553131104,&quot;top&quot;:1.7289999723434448},&quot;type&quot;:0},{&quot;id&quot;:&quot;2022-12-01T19:57:21&quot;,&quot;margin&quot;:{&quot;bottom&quot;:1.6929999589920044,&quot;left&quot;:0.02600000612437725,&quot;right&quot;:1.6929999589920044,&quot;top&quot;:1.7289999723434448},&quot;type&quot;:0}],&quot;type&quot;:0}],&quot;type&quot;: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3_1*i*1"/>
  <p:tag name="KSO_WM_TEMPLATE_CATEGORY" val="diagram"/>
  <p:tag name="KSO_WM_TEMPLATE_INDEX" val="20212713"/>
  <p:tag name="KSO_WM_UNIT_LAYERLEVEL" val="1"/>
  <p:tag name="KSO_WM_TAG_VERSION" val="1.0"/>
  <p:tag name="KSO_WM_BEAUTIFY_FLAG" val="#wm#"/>
  <p:tag name="KSO_WM_UNIT_BLOCK" val="0"/>
  <p:tag name="KSO_WM_UNIT_SM_LIMIT_TYPE" val="2"/>
  <p:tag name="KSO_WM_UNIT_DEC_AREA_ID" val="6c938ff465544c81b53780745e718009"/>
  <p:tag name="KSO_WM_UNIT_DECORATE_INFO" val="{&quot;DecorateInfoH&quot;:{&quot;IsAbs&quot;:false},&quot;DecorateInfoW&quot;:{&quot;IsAbs&quot;:false},&quot;DecorateInfoX&quot;:{&quot;IsAbs&quot;:false,&quot;Pos&quot;:1},&quot;DecorateInfoY&quot;:{&quot;IsAbs&quot;:false,&quot;Pos&quot;:1},&quot;ReferentInfo&quot;:{&quot;Id&quot;:&quot;84a6c56b6ff04b3385062ce2c276b31c&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30"/>
  <p:tag name="KSO_WM_TEMPLATE_ASSEMBLE_GROUPID" val="60656f644054ed1e2fb809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7E89A0"/>
      </a:dk2>
      <a:lt2>
        <a:srgbClr val="D8DBE3"/>
      </a:lt2>
      <a:accent1>
        <a:srgbClr val="5E77AF"/>
      </a:accent1>
      <a:accent2>
        <a:srgbClr val="6E72A4"/>
      </a:accent2>
      <a:accent3>
        <a:srgbClr val="7E6D99"/>
      </a:accent3>
      <a:accent4>
        <a:srgbClr val="8F688E"/>
      </a:accent4>
      <a:accent5>
        <a:srgbClr val="9F6383"/>
      </a:accent5>
      <a:accent6>
        <a:srgbClr val="B05E78"/>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8D4E47"/>
      </a:dk2>
      <a:lt2>
        <a:srgbClr val="EBE6E6"/>
      </a:lt2>
      <a:accent1>
        <a:srgbClr val="D53A26"/>
      </a:accent1>
      <a:accent2>
        <a:srgbClr val="B15929"/>
      </a:accent2>
      <a:accent3>
        <a:srgbClr val="8E782C"/>
      </a:accent3>
      <a:accent4>
        <a:srgbClr val="6B9730"/>
      </a:accent4>
      <a:accent5>
        <a:srgbClr val="48B633"/>
      </a:accent5>
      <a:accent6>
        <a:srgbClr val="25D537"/>
      </a:accent6>
      <a:hlink>
        <a:srgbClr val="0563C1"/>
      </a:hlink>
      <a:folHlink>
        <a:srgbClr val="954F72"/>
      </a:folHlink>
    </a:clrScheme>
    <a:fontScheme name="细">
      <a:majorFont>
        <a:latin typeface="Segoe UI Semilight"/>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2495</Words>
  <Application>WPS 演示</Application>
  <PresentationFormat>宽屏</PresentationFormat>
  <Paragraphs>274</Paragraphs>
  <Slides>25</Slides>
  <Notes>2</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25</vt:i4>
      </vt:variant>
    </vt:vector>
  </HeadingPairs>
  <TitlesOfParts>
    <vt:vector size="40" baseType="lpstr">
      <vt:lpstr>Arial</vt:lpstr>
      <vt:lpstr>宋体</vt:lpstr>
      <vt:lpstr>Wingdings</vt:lpstr>
      <vt:lpstr>微软雅黑</vt:lpstr>
      <vt:lpstr>Segoe UI</vt:lpstr>
      <vt:lpstr>Wingdings</vt:lpstr>
      <vt:lpstr>Segoe UI Light</vt:lpstr>
      <vt:lpstr>Arial Unicode MS</vt:lpstr>
      <vt:lpstr>Segoe UI Semilight</vt:lpstr>
      <vt:lpstr>微软雅黑 Light</vt:lpstr>
      <vt:lpstr>等线</vt:lpstr>
      <vt:lpstr>Calibri</vt:lpstr>
      <vt:lpstr>Office 主题​​</vt:lpstr>
      <vt:lpstr>1_Office 主题​​</vt:lpstr>
      <vt:lpstr>2_Office 主题​​</vt:lpstr>
      <vt:lpstr>本科毕业论文答辩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中国科大</cp:keywords>
  <cp:category>全媒体中心出品</cp:category>
  <cp:lastModifiedBy>夜星之辉</cp:lastModifiedBy>
  <cp:revision>88</cp:revision>
  <dcterms:created xsi:type="dcterms:W3CDTF">2016-09-29T13:41:00Z</dcterms:created>
  <dcterms:modified xsi:type="dcterms:W3CDTF">2024-06-05T01:54:26Z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693F5B83E996444C8B664161426EE58B_13</vt:lpwstr>
  </property>
  <property fmtid="{D5CDD505-2E9C-101B-9397-08002B2CF9AE}" pid="3" name="KSOProductBuildVer">
    <vt:lpwstr>2052-12.1.0.16929</vt:lpwstr>
  </property>
</Properties>
</file>